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8"/>
  </p:notesMasterIdLst>
  <p:handoutMasterIdLst>
    <p:handoutMasterId r:id="rId39"/>
  </p:handoutMasterIdLst>
  <p:sldIdLst>
    <p:sldId id="394" r:id="rId3"/>
    <p:sldId id="397" r:id="rId4"/>
    <p:sldId id="398" r:id="rId5"/>
    <p:sldId id="351" r:id="rId6"/>
    <p:sldId id="349" r:id="rId7"/>
    <p:sldId id="347" r:id="rId8"/>
    <p:sldId id="389" r:id="rId9"/>
    <p:sldId id="304" r:id="rId10"/>
    <p:sldId id="390" r:id="rId11"/>
    <p:sldId id="391" r:id="rId12"/>
    <p:sldId id="392" r:id="rId13"/>
    <p:sldId id="346" r:id="rId14"/>
    <p:sldId id="393" r:id="rId15"/>
    <p:sldId id="299" r:id="rId16"/>
    <p:sldId id="296" r:id="rId17"/>
    <p:sldId id="395" r:id="rId18"/>
    <p:sldId id="396" r:id="rId19"/>
    <p:sldId id="312" r:id="rId20"/>
    <p:sldId id="344" r:id="rId21"/>
    <p:sldId id="370" r:id="rId22"/>
    <p:sldId id="290" r:id="rId23"/>
    <p:sldId id="386" r:id="rId24"/>
    <p:sldId id="376" r:id="rId25"/>
    <p:sldId id="381" r:id="rId26"/>
    <p:sldId id="359" r:id="rId27"/>
    <p:sldId id="382" r:id="rId28"/>
    <p:sldId id="383" r:id="rId29"/>
    <p:sldId id="384" r:id="rId30"/>
    <p:sldId id="379" r:id="rId31"/>
    <p:sldId id="385" r:id="rId32"/>
    <p:sldId id="380" r:id="rId33"/>
    <p:sldId id="364" r:id="rId34"/>
    <p:sldId id="388" r:id="rId35"/>
    <p:sldId id="301" r:id="rId36"/>
    <p:sldId id="354" r:id="rId3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370" autoAdjust="0"/>
  </p:normalViewPr>
  <p:slideViewPr>
    <p:cSldViewPr snapToGrid="0" snapToObjects="1">
      <p:cViewPr varScale="1">
        <p:scale>
          <a:sx n="58" d="100"/>
          <a:sy n="58" d="100"/>
        </p:scale>
        <p:origin x="17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7BD5954C-FC11-4E0E-99A2-43E81A2C68C2}" type="datetimeFigureOut">
              <a:rPr lang="en-US" smtClean="0"/>
              <a:t>6/1/2018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A081C885-98D4-4E5B-A05C-1E85EBB51CB1}" type="slidenum">
              <a:rPr lang="en-US" smtClean="0"/>
              <a:t>‹#›</a:t>
            </a:fld>
            <a:endParaRPr lang="en-US"/>
          </a:p>
        </p:txBody>
      </p:sp>
    </p:spTree>
    <p:extLst>
      <p:ext uri="{BB962C8B-B14F-4D97-AF65-F5344CB8AC3E}">
        <p14:creationId xmlns:p14="http://schemas.microsoft.com/office/powerpoint/2010/main" val="3440611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348DF7AA-F3B3-47DE-A73E-33BB919A52D8}" type="datetimeFigureOut">
              <a:rPr lang="en-US" smtClean="0"/>
              <a:t>6/1/2018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823C4DA7-C854-49C1-90AC-F18ACD2B4BE7}" type="slidenum">
              <a:rPr lang="en-US" smtClean="0"/>
              <a:t>‹#›</a:t>
            </a:fld>
            <a:endParaRPr lang="en-US"/>
          </a:p>
        </p:txBody>
      </p:sp>
    </p:spTree>
    <p:extLst>
      <p:ext uri="{BB962C8B-B14F-4D97-AF65-F5344CB8AC3E}">
        <p14:creationId xmlns:p14="http://schemas.microsoft.com/office/powerpoint/2010/main" val="3352478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3C4DA7-C854-49C1-90AC-F18ACD2B4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7771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C4DA7-C854-49C1-90AC-F18ACD2B4BE7}" type="slidenum">
              <a:rPr lang="en-US" smtClean="0"/>
              <a:t>15</a:t>
            </a:fld>
            <a:endParaRPr lang="en-US"/>
          </a:p>
        </p:txBody>
      </p:sp>
    </p:spTree>
    <p:extLst>
      <p:ext uri="{BB962C8B-B14F-4D97-AF65-F5344CB8AC3E}">
        <p14:creationId xmlns:p14="http://schemas.microsoft.com/office/powerpoint/2010/main" val="250983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C4DA7-C854-49C1-90AC-F18ACD2B4BE7}" type="slidenum">
              <a:rPr lang="en-US" smtClean="0"/>
              <a:t>18</a:t>
            </a:fld>
            <a:endParaRPr lang="en-US"/>
          </a:p>
        </p:txBody>
      </p:sp>
    </p:spTree>
    <p:extLst>
      <p:ext uri="{BB962C8B-B14F-4D97-AF65-F5344CB8AC3E}">
        <p14:creationId xmlns:p14="http://schemas.microsoft.com/office/powerpoint/2010/main" val="2135171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C4DA7-C854-49C1-90AC-F18ACD2B4BE7}" type="slidenum">
              <a:rPr lang="en-US" smtClean="0"/>
              <a:t>19</a:t>
            </a:fld>
            <a:endParaRPr lang="en-US"/>
          </a:p>
        </p:txBody>
      </p:sp>
    </p:spTree>
    <p:extLst>
      <p:ext uri="{BB962C8B-B14F-4D97-AF65-F5344CB8AC3E}">
        <p14:creationId xmlns:p14="http://schemas.microsoft.com/office/powerpoint/2010/main" val="2810973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there were so many issues, the Autism Task</a:t>
            </a:r>
            <a:r>
              <a:rPr lang="en-US" baseline="0" dirty="0"/>
              <a:t> Force was created in 2007.  In 2008, the Autism Needs Assessment was completed.  In 2009, the AIACC was approved as the permanent entity to carry on the work of the Autism Task Force.</a:t>
            </a:r>
            <a:endParaRPr lang="en-US" dirty="0"/>
          </a:p>
        </p:txBody>
      </p:sp>
      <p:sp>
        <p:nvSpPr>
          <p:cNvPr id="4" name="Slide Number Placeholder 3"/>
          <p:cNvSpPr>
            <a:spLocks noGrp="1"/>
          </p:cNvSpPr>
          <p:nvPr>
            <p:ph type="sldNum" sz="quarter" idx="10"/>
          </p:nvPr>
        </p:nvSpPr>
        <p:spPr/>
        <p:txBody>
          <a:bodyPr/>
          <a:lstStyle/>
          <a:p>
            <a:fld id="{823C4DA7-C854-49C1-90AC-F18ACD2B4BE7}" type="slidenum">
              <a:rPr lang="en-US" smtClean="0"/>
              <a:t>20</a:t>
            </a:fld>
            <a:endParaRPr lang="en-US"/>
          </a:p>
        </p:txBody>
      </p:sp>
    </p:spTree>
    <p:extLst>
      <p:ext uri="{BB962C8B-B14F-4D97-AF65-F5344CB8AC3E}">
        <p14:creationId xmlns:p14="http://schemas.microsoft.com/office/powerpoint/2010/main" val="1664863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C4DA7-C854-49C1-90AC-F18ACD2B4BE7}" type="slidenum">
              <a:rPr lang="en-US" smtClean="0"/>
              <a:t>21</a:t>
            </a:fld>
            <a:endParaRPr lang="en-US"/>
          </a:p>
        </p:txBody>
      </p:sp>
    </p:spTree>
    <p:extLst>
      <p:ext uri="{BB962C8B-B14F-4D97-AF65-F5344CB8AC3E}">
        <p14:creationId xmlns:p14="http://schemas.microsoft.com/office/powerpoint/2010/main" val="2852547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HB 284</a:t>
            </a:r>
          </a:p>
          <a:p>
            <a:r>
              <a:rPr lang="en-US" dirty="0"/>
              <a:t>Medicaid</a:t>
            </a:r>
          </a:p>
          <a:p>
            <a:r>
              <a:rPr lang="en-US" dirty="0"/>
              <a:t>ASD trained providers</a:t>
            </a:r>
          </a:p>
          <a:p>
            <a:r>
              <a:rPr lang="en-US" dirty="0"/>
              <a:t>Licensure</a:t>
            </a:r>
          </a:p>
        </p:txBody>
      </p:sp>
      <p:sp>
        <p:nvSpPr>
          <p:cNvPr id="4" name="Slide Number Placeholder 3"/>
          <p:cNvSpPr>
            <a:spLocks noGrp="1"/>
          </p:cNvSpPr>
          <p:nvPr>
            <p:ph type="sldNum" sz="quarter" idx="10"/>
          </p:nvPr>
        </p:nvSpPr>
        <p:spPr/>
        <p:txBody>
          <a:bodyPr/>
          <a:lstStyle/>
          <a:p>
            <a:fld id="{823C4DA7-C854-49C1-90AC-F18ACD2B4BE7}" type="slidenum">
              <a:rPr lang="en-US" smtClean="0"/>
              <a:t>22</a:t>
            </a:fld>
            <a:endParaRPr lang="en-US"/>
          </a:p>
        </p:txBody>
      </p:sp>
    </p:spTree>
    <p:extLst>
      <p:ext uri="{BB962C8B-B14F-4D97-AF65-F5344CB8AC3E}">
        <p14:creationId xmlns:p14="http://schemas.microsoft.com/office/powerpoint/2010/main" val="2258533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C4DA7-C854-49C1-90AC-F18ACD2B4BE7}" type="slidenum">
              <a:rPr lang="en-US" smtClean="0"/>
              <a:t>25</a:t>
            </a:fld>
            <a:endParaRPr lang="en-US"/>
          </a:p>
        </p:txBody>
      </p:sp>
    </p:spTree>
    <p:extLst>
      <p:ext uri="{BB962C8B-B14F-4D97-AF65-F5344CB8AC3E}">
        <p14:creationId xmlns:p14="http://schemas.microsoft.com/office/powerpoint/2010/main" val="3551641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C4DA7-C854-49C1-90AC-F18ACD2B4BE7}" type="slidenum">
              <a:rPr lang="en-US" smtClean="0"/>
              <a:t>29</a:t>
            </a:fld>
            <a:endParaRPr lang="en-US"/>
          </a:p>
        </p:txBody>
      </p:sp>
    </p:spTree>
    <p:extLst>
      <p:ext uri="{BB962C8B-B14F-4D97-AF65-F5344CB8AC3E}">
        <p14:creationId xmlns:p14="http://schemas.microsoft.com/office/powerpoint/2010/main" val="993628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C4DA7-C854-49C1-90AC-F18ACD2B4BE7}" type="slidenum">
              <a:rPr lang="en-US" smtClean="0"/>
              <a:t>31</a:t>
            </a:fld>
            <a:endParaRPr lang="en-US"/>
          </a:p>
        </p:txBody>
      </p:sp>
    </p:spTree>
    <p:extLst>
      <p:ext uri="{BB962C8B-B14F-4D97-AF65-F5344CB8AC3E}">
        <p14:creationId xmlns:p14="http://schemas.microsoft.com/office/powerpoint/2010/main" val="364406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C4DA7-C854-49C1-90AC-F18ACD2B4BE7}" type="slidenum">
              <a:rPr lang="en-US" smtClean="0"/>
              <a:t>32</a:t>
            </a:fld>
            <a:endParaRPr lang="en-US"/>
          </a:p>
        </p:txBody>
      </p:sp>
    </p:spTree>
    <p:extLst>
      <p:ext uri="{BB962C8B-B14F-4D97-AF65-F5344CB8AC3E}">
        <p14:creationId xmlns:p14="http://schemas.microsoft.com/office/powerpoint/2010/main" val="2513400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has met or knows someone with a diagnosis of Autism</a:t>
            </a:r>
            <a:r>
              <a:rPr lang="en-US" baseline="0" dirty="0"/>
              <a:t> Spectrum Disorder?</a:t>
            </a:r>
            <a:endParaRPr lang="en-US" dirty="0"/>
          </a:p>
        </p:txBody>
      </p:sp>
      <p:sp>
        <p:nvSpPr>
          <p:cNvPr id="4" name="Slide Number Placeholder 3"/>
          <p:cNvSpPr>
            <a:spLocks noGrp="1"/>
          </p:cNvSpPr>
          <p:nvPr>
            <p:ph type="sldNum" sz="quarter" idx="10"/>
          </p:nvPr>
        </p:nvSpPr>
        <p:spPr/>
        <p:txBody>
          <a:bodyPr/>
          <a:lstStyle/>
          <a:p>
            <a:fld id="{823C4DA7-C854-49C1-90AC-F18ACD2B4BE7}" type="slidenum">
              <a:rPr lang="en-US" smtClean="0"/>
              <a:t>4</a:t>
            </a:fld>
            <a:endParaRPr lang="en-US"/>
          </a:p>
        </p:txBody>
      </p:sp>
    </p:spTree>
    <p:extLst>
      <p:ext uri="{BB962C8B-B14F-4D97-AF65-F5344CB8AC3E}">
        <p14:creationId xmlns:p14="http://schemas.microsoft.com/office/powerpoint/2010/main" val="2517029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C4DA7-C854-49C1-90AC-F18ACD2B4BE7}" type="slidenum">
              <a:rPr lang="en-US" smtClean="0"/>
              <a:t>34</a:t>
            </a:fld>
            <a:endParaRPr lang="en-US"/>
          </a:p>
        </p:txBody>
      </p:sp>
    </p:spTree>
    <p:extLst>
      <p:ext uri="{BB962C8B-B14F-4D97-AF65-F5344CB8AC3E}">
        <p14:creationId xmlns:p14="http://schemas.microsoft.com/office/powerpoint/2010/main" val="2910858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C4DA7-C854-49C1-90AC-F18ACD2B4BE7}" type="slidenum">
              <a:rPr lang="en-US" smtClean="0"/>
              <a:t>35</a:t>
            </a:fld>
            <a:endParaRPr lang="en-US"/>
          </a:p>
        </p:txBody>
      </p:sp>
    </p:spTree>
    <p:extLst>
      <p:ext uri="{BB962C8B-B14F-4D97-AF65-F5344CB8AC3E}">
        <p14:creationId xmlns:p14="http://schemas.microsoft.com/office/powerpoint/2010/main" val="1094817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C4DA7-C854-49C1-90AC-F18ACD2B4BE7}" type="slidenum">
              <a:rPr lang="en-US" smtClean="0"/>
              <a:t>5</a:t>
            </a:fld>
            <a:endParaRPr lang="en-US"/>
          </a:p>
        </p:txBody>
      </p:sp>
    </p:spTree>
    <p:extLst>
      <p:ext uri="{BB962C8B-B14F-4D97-AF65-F5344CB8AC3E}">
        <p14:creationId xmlns:p14="http://schemas.microsoft.com/office/powerpoint/2010/main" val="4133236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ASD Definition</a:t>
            </a:r>
          </a:p>
          <a:p>
            <a:pPr lvl="1"/>
            <a:r>
              <a:rPr lang="en-US" sz="1200" kern="1200" dirty="0">
                <a:solidFill>
                  <a:schemeClr val="tx1"/>
                </a:solidFill>
                <a:effectLst/>
                <a:latin typeface="+mn-lt"/>
                <a:ea typeface="+mn-ea"/>
                <a:cs typeface="+mn-cs"/>
              </a:rPr>
              <a:t>Restricted and repetitive behaviors</a:t>
            </a:r>
          </a:p>
          <a:p>
            <a:pPr lvl="1"/>
            <a:r>
              <a:rPr lang="en-US" sz="1200" kern="1200" dirty="0">
                <a:solidFill>
                  <a:schemeClr val="tx1"/>
                </a:solidFill>
                <a:effectLst/>
                <a:latin typeface="+mn-lt"/>
                <a:ea typeface="+mn-ea"/>
                <a:cs typeface="+mn-cs"/>
              </a:rPr>
              <a:t>Social communication</a:t>
            </a:r>
          </a:p>
          <a:p>
            <a:pPr lvl="1"/>
            <a:r>
              <a:rPr lang="en-US" sz="1200" kern="1200" dirty="0">
                <a:solidFill>
                  <a:schemeClr val="tx1"/>
                </a:solidFill>
                <a:effectLst/>
                <a:latin typeface="+mn-lt"/>
                <a:ea typeface="+mn-ea"/>
                <a:cs typeface="+mn-cs"/>
              </a:rPr>
              <a:t>Difference in presentation of symptoms</a:t>
            </a:r>
          </a:p>
          <a:p>
            <a:endParaRPr lang="en-US" dirty="0"/>
          </a:p>
        </p:txBody>
      </p:sp>
      <p:sp>
        <p:nvSpPr>
          <p:cNvPr id="4" name="Slide Number Placeholder 3"/>
          <p:cNvSpPr>
            <a:spLocks noGrp="1"/>
          </p:cNvSpPr>
          <p:nvPr>
            <p:ph type="sldNum" sz="quarter" idx="10"/>
          </p:nvPr>
        </p:nvSpPr>
        <p:spPr/>
        <p:txBody>
          <a:bodyPr/>
          <a:lstStyle/>
          <a:p>
            <a:fld id="{823C4DA7-C854-49C1-90AC-F18ACD2B4BE7}" type="slidenum">
              <a:rPr lang="en-US" smtClean="0"/>
              <a:t>6</a:t>
            </a:fld>
            <a:endParaRPr lang="en-US"/>
          </a:p>
        </p:txBody>
      </p:sp>
    </p:spTree>
    <p:extLst>
      <p:ext uri="{BB962C8B-B14F-4D97-AF65-F5344CB8AC3E}">
        <p14:creationId xmlns:p14="http://schemas.microsoft.com/office/powerpoint/2010/main" val="1881750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we think about services for any individual, but specific to this discussion the autism population, we have to consider all determinants of health and how they impact an individual. The Social-ecological model is often used both in social work and public health to illustrate the role each family, provider, agency, community, or government can play a role in an individuals health care. </a:t>
            </a:r>
            <a:endParaRPr lang="en-US" dirty="0"/>
          </a:p>
        </p:txBody>
      </p:sp>
      <p:sp>
        <p:nvSpPr>
          <p:cNvPr id="4" name="Slide Number Placeholder 3"/>
          <p:cNvSpPr>
            <a:spLocks noGrp="1"/>
          </p:cNvSpPr>
          <p:nvPr>
            <p:ph type="sldNum" sz="quarter" idx="10"/>
          </p:nvPr>
        </p:nvSpPr>
        <p:spPr/>
        <p:txBody>
          <a:bodyPr/>
          <a:lstStyle/>
          <a:p>
            <a:fld id="{823C4DA7-C854-49C1-90AC-F18ACD2B4BE7}" type="slidenum">
              <a:rPr lang="en-US" smtClean="0"/>
              <a:t>7</a:t>
            </a:fld>
            <a:endParaRPr lang="en-US"/>
          </a:p>
        </p:txBody>
      </p:sp>
    </p:spTree>
    <p:extLst>
      <p:ext uri="{BB962C8B-B14F-4D97-AF65-F5344CB8AC3E}">
        <p14:creationId xmlns:p14="http://schemas.microsoft.com/office/powerpoint/2010/main" val="2967760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Lifespan (long term outcomes in mind) – comprehensive approach to care (how services are protective factors for </a:t>
            </a:r>
            <a:r>
              <a:rPr lang="en-US" sz="1200" kern="1200" dirty="0" err="1">
                <a:solidFill>
                  <a:schemeClr val="tx1"/>
                </a:solidFill>
                <a:effectLst/>
                <a:latin typeface="+mn-lt"/>
                <a:ea typeface="+mn-ea"/>
                <a:cs typeface="+mn-cs"/>
              </a:rPr>
              <a:t>longterm</a:t>
            </a:r>
            <a:r>
              <a:rPr lang="en-US" sz="1200" kern="1200" dirty="0">
                <a:solidFill>
                  <a:schemeClr val="tx1"/>
                </a:solidFill>
                <a:effectLst/>
                <a:latin typeface="+mn-lt"/>
                <a:ea typeface="+mn-ea"/>
                <a:cs typeface="+mn-cs"/>
              </a:rPr>
              <a:t> outcomes)</a:t>
            </a:r>
          </a:p>
          <a:p>
            <a:pPr lvl="1"/>
            <a:r>
              <a:rPr lang="en-US" sz="1200" kern="1200" dirty="0">
                <a:solidFill>
                  <a:schemeClr val="tx1"/>
                </a:solidFill>
                <a:effectLst/>
                <a:latin typeface="+mn-lt"/>
                <a:ea typeface="+mn-ea"/>
                <a:cs typeface="+mn-cs"/>
              </a:rPr>
              <a:t>EI (0-2)</a:t>
            </a:r>
          </a:p>
          <a:p>
            <a:pPr lvl="1"/>
            <a:r>
              <a:rPr lang="en-US" sz="1200" kern="1200" dirty="0">
                <a:solidFill>
                  <a:schemeClr val="tx1"/>
                </a:solidFill>
                <a:effectLst/>
                <a:latin typeface="+mn-lt"/>
                <a:ea typeface="+mn-ea"/>
                <a:cs typeface="+mn-cs"/>
              </a:rPr>
              <a:t>CRS (0-21)</a:t>
            </a:r>
          </a:p>
          <a:p>
            <a:pPr lvl="1"/>
            <a:r>
              <a:rPr lang="en-US" sz="1200" kern="1200" dirty="0">
                <a:solidFill>
                  <a:schemeClr val="tx1"/>
                </a:solidFill>
                <a:effectLst/>
                <a:latin typeface="+mn-lt"/>
                <a:ea typeface="+mn-ea"/>
                <a:cs typeface="+mn-cs"/>
              </a:rPr>
              <a:t>VR (14+)</a:t>
            </a:r>
          </a:p>
          <a:p>
            <a:pPr lvl="1"/>
            <a:r>
              <a:rPr lang="en-US" sz="1200" kern="1200" dirty="0">
                <a:solidFill>
                  <a:schemeClr val="tx1"/>
                </a:solidFill>
                <a:effectLst/>
                <a:latin typeface="+mn-lt"/>
                <a:ea typeface="+mn-ea"/>
                <a:cs typeface="+mn-cs"/>
              </a:rPr>
              <a:t>SAIL</a:t>
            </a:r>
          </a:p>
        </p:txBody>
      </p:sp>
      <p:sp>
        <p:nvSpPr>
          <p:cNvPr id="4" name="Slide Number Placeholder 3"/>
          <p:cNvSpPr>
            <a:spLocks noGrp="1"/>
          </p:cNvSpPr>
          <p:nvPr>
            <p:ph type="sldNum" sz="quarter" idx="10"/>
          </p:nvPr>
        </p:nvSpPr>
        <p:spPr/>
        <p:txBody>
          <a:bodyPr/>
          <a:lstStyle/>
          <a:p>
            <a:fld id="{823C4DA7-C854-49C1-90AC-F18ACD2B4BE7}" type="slidenum">
              <a:rPr lang="en-US" smtClean="0"/>
              <a:t>8</a:t>
            </a:fld>
            <a:endParaRPr lang="en-US"/>
          </a:p>
        </p:txBody>
      </p:sp>
    </p:spTree>
    <p:extLst>
      <p:ext uri="{BB962C8B-B14F-4D97-AF65-F5344CB8AC3E}">
        <p14:creationId xmlns:p14="http://schemas.microsoft.com/office/powerpoint/2010/main" val="3970956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C4DA7-C854-49C1-90AC-F18ACD2B4BE7}" type="slidenum">
              <a:rPr lang="en-US" smtClean="0"/>
              <a:t>9</a:t>
            </a:fld>
            <a:endParaRPr lang="en-US"/>
          </a:p>
        </p:txBody>
      </p:sp>
    </p:spTree>
    <p:extLst>
      <p:ext uri="{BB962C8B-B14F-4D97-AF65-F5344CB8AC3E}">
        <p14:creationId xmlns:p14="http://schemas.microsoft.com/office/powerpoint/2010/main" val="1130340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C4DA7-C854-49C1-90AC-F18ACD2B4BE7}" type="slidenum">
              <a:rPr lang="en-US" smtClean="0"/>
              <a:t>12</a:t>
            </a:fld>
            <a:endParaRPr lang="en-US"/>
          </a:p>
        </p:txBody>
      </p:sp>
    </p:spTree>
    <p:extLst>
      <p:ext uri="{BB962C8B-B14F-4D97-AF65-F5344CB8AC3E}">
        <p14:creationId xmlns:p14="http://schemas.microsoft.com/office/powerpoint/2010/main" val="3302932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C4DA7-C854-49C1-90AC-F18ACD2B4BE7}" type="slidenum">
              <a:rPr lang="en-US" smtClean="0"/>
              <a:t>14</a:t>
            </a:fld>
            <a:endParaRPr lang="en-US"/>
          </a:p>
        </p:txBody>
      </p:sp>
    </p:spTree>
    <p:extLst>
      <p:ext uri="{BB962C8B-B14F-4D97-AF65-F5344CB8AC3E}">
        <p14:creationId xmlns:p14="http://schemas.microsoft.com/office/powerpoint/2010/main" val="252617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0E53106-AFA4-4B29-9769-332EF2899781}" type="datetime1">
              <a:rPr lang="en-US" smtClean="0"/>
              <a:t>6/1/2018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0A2BF33-E76E-C74E-B6E1-3511D81ED3A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61D4C34-1C7A-4FB9-8CCC-2B6A24E762E6}" type="datetime1">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2BF33-E76E-C74E-B6E1-3511D81ED3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C8FFF31-87B9-46BD-BB12-6AB1E62E7185}" type="datetime1">
              <a:rPr lang="en-US" smtClean="0"/>
              <a:t>6/1/2018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0A2BF33-E76E-C74E-B6E1-3511D81ED3A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0E53106-AFA4-4B29-9769-332EF2899781}" type="datetime1">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2BF33-E76E-C74E-B6E1-3511D81ED3A6}"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404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A9A668-04C5-4ADF-A0A8-4A12606EE88D}" type="datetime1">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2BF33-E76E-C74E-B6E1-3511D81ED3A6}" type="slidenum">
              <a:rPr lang="en-US" smtClean="0"/>
              <a:pPr/>
              <a:t>‹#›</a:t>
            </a:fld>
            <a:endParaRPr lang="en-US"/>
          </a:p>
        </p:txBody>
      </p:sp>
    </p:spTree>
    <p:extLst>
      <p:ext uri="{BB962C8B-B14F-4D97-AF65-F5344CB8AC3E}">
        <p14:creationId xmlns:p14="http://schemas.microsoft.com/office/powerpoint/2010/main" val="307595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FFC4B7-7E5F-487F-AC81-6FCA193D0F2B}" type="datetime1">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2BF33-E76E-C74E-B6E1-3511D81ED3A6}"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108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01DD45-B90E-4374-8F9A-DB41EA978696}" type="datetime1">
              <a:rPr lang="en-US" smtClean="0"/>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2BF33-E76E-C74E-B6E1-3511D81ED3A6}" type="slidenum">
              <a:rPr lang="en-US" smtClean="0"/>
              <a:pPr/>
              <a:t>‹#›</a:t>
            </a:fld>
            <a:endParaRPr lang="en-US"/>
          </a:p>
        </p:txBody>
      </p:sp>
    </p:spTree>
    <p:extLst>
      <p:ext uri="{BB962C8B-B14F-4D97-AF65-F5344CB8AC3E}">
        <p14:creationId xmlns:p14="http://schemas.microsoft.com/office/powerpoint/2010/main" val="2170777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EF3FE0-3E7A-45D8-8AB9-414C5296D313}" type="datetime1">
              <a:rPr lang="en-US" smtClean="0"/>
              <a:t>6/1/2018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A2BF33-E76E-C74E-B6E1-3511D81ED3A6}" type="slidenum">
              <a:rPr lang="en-US" smtClean="0"/>
              <a:pPr/>
              <a:t>‹#›</a:t>
            </a:fld>
            <a:endParaRPr lang="en-US"/>
          </a:p>
        </p:txBody>
      </p:sp>
    </p:spTree>
    <p:extLst>
      <p:ext uri="{BB962C8B-B14F-4D97-AF65-F5344CB8AC3E}">
        <p14:creationId xmlns:p14="http://schemas.microsoft.com/office/powerpoint/2010/main" val="3301859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8416A7-D408-47C9-B341-78959CF5FF93}" type="datetime1">
              <a:rPr lang="en-US" smtClean="0"/>
              <a:t>6/1/2018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A2BF33-E76E-C74E-B6E1-3511D81ED3A6}" type="slidenum">
              <a:rPr lang="en-US" smtClean="0"/>
              <a:pPr/>
              <a:t>‹#›</a:t>
            </a:fld>
            <a:endParaRPr lang="en-US"/>
          </a:p>
        </p:txBody>
      </p:sp>
    </p:spTree>
    <p:extLst>
      <p:ext uri="{BB962C8B-B14F-4D97-AF65-F5344CB8AC3E}">
        <p14:creationId xmlns:p14="http://schemas.microsoft.com/office/powerpoint/2010/main" val="3045768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CF66B-B4ED-4ED6-9978-B6F0E9D8567E}" type="datetime1">
              <a:rPr lang="en-US" smtClean="0"/>
              <a:t>6/1/2018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A2BF33-E76E-C74E-B6E1-3511D81ED3A6}" type="slidenum">
              <a:rPr lang="en-US" smtClean="0"/>
              <a:pPr/>
              <a:t>‹#›</a:t>
            </a:fld>
            <a:endParaRPr lang="en-US"/>
          </a:p>
        </p:txBody>
      </p:sp>
    </p:spTree>
    <p:extLst>
      <p:ext uri="{BB962C8B-B14F-4D97-AF65-F5344CB8AC3E}">
        <p14:creationId xmlns:p14="http://schemas.microsoft.com/office/powerpoint/2010/main" val="973111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A216596-01FC-4A43-A1BB-C1DA997A6502}" type="datetime1">
              <a:rPr lang="en-US" smtClean="0"/>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2BF33-E76E-C74E-B6E1-3511D81ED3A6}" type="slidenum">
              <a:rPr lang="en-US" smtClean="0"/>
              <a:pPr/>
              <a:t>‹#›</a:t>
            </a:fld>
            <a:endParaRPr lang="en-US"/>
          </a:p>
        </p:txBody>
      </p:sp>
    </p:spTree>
    <p:extLst>
      <p:ext uri="{BB962C8B-B14F-4D97-AF65-F5344CB8AC3E}">
        <p14:creationId xmlns:p14="http://schemas.microsoft.com/office/powerpoint/2010/main" val="3498597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5A9A668-04C5-4ADF-A0A8-4A12606EE88D}" type="datetime1">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0A2BF33-E76E-C74E-B6E1-3511D81ED3A6}"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DDB4063-8EFF-4A86-A6E9-116B96482EF6}" type="datetime1">
              <a:rPr lang="en-US" smtClean="0"/>
              <a:t>6/1/2018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A2BF33-E76E-C74E-B6E1-3511D81ED3A6}"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640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1D4C34-1C7A-4FB9-8CCC-2B6A24E762E6}" type="datetime1">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2BF33-E76E-C74E-B6E1-3511D81ED3A6}" type="slidenum">
              <a:rPr lang="en-US" smtClean="0"/>
              <a:pPr/>
              <a:t>‹#›</a:t>
            </a:fld>
            <a:endParaRPr lang="en-US"/>
          </a:p>
        </p:txBody>
      </p:sp>
    </p:spTree>
    <p:extLst>
      <p:ext uri="{BB962C8B-B14F-4D97-AF65-F5344CB8AC3E}">
        <p14:creationId xmlns:p14="http://schemas.microsoft.com/office/powerpoint/2010/main" val="1997233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8FFF31-87B9-46BD-BB12-6AB1E62E7185}" type="datetime1">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2BF33-E76E-C74E-B6E1-3511D81ED3A6}"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042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56FFC4B7-7E5F-487F-AC81-6FCA193D0F2B}" type="datetime1">
              <a:rPr lang="en-US" smtClean="0"/>
              <a:t>6/1/2018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0A2BF33-E76E-C74E-B6E1-3511D81ED3A6}"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0701DD45-B90E-4374-8F9A-DB41EA978696}" type="datetime1">
              <a:rPr lang="en-US" smtClean="0"/>
              <a:t>6/1/2018</a:t>
            </a:fld>
            <a:endParaRPr lang="en-US"/>
          </a:p>
        </p:txBody>
      </p:sp>
      <p:sp>
        <p:nvSpPr>
          <p:cNvPr id="10" name="Slide Number Placeholder 9"/>
          <p:cNvSpPr>
            <a:spLocks noGrp="1"/>
          </p:cNvSpPr>
          <p:nvPr>
            <p:ph type="sldNum" sz="quarter" idx="16"/>
          </p:nvPr>
        </p:nvSpPr>
        <p:spPr/>
        <p:txBody>
          <a:bodyPr rtlCol="0"/>
          <a:lstStyle/>
          <a:p>
            <a:fld id="{10A2BF33-E76E-C74E-B6E1-3511D81ED3A6}"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5FEF3FE0-3E7A-45D8-8AB9-414C5296D313}" type="datetime1">
              <a:rPr lang="en-US" smtClean="0"/>
              <a:t>6/1/2018</a:t>
            </a:fld>
            <a:endParaRPr lang="en-US"/>
          </a:p>
        </p:txBody>
      </p:sp>
      <p:sp>
        <p:nvSpPr>
          <p:cNvPr id="12" name="Slide Number Placeholder 11"/>
          <p:cNvSpPr>
            <a:spLocks noGrp="1"/>
          </p:cNvSpPr>
          <p:nvPr>
            <p:ph type="sldNum" sz="quarter" idx="16"/>
          </p:nvPr>
        </p:nvSpPr>
        <p:spPr/>
        <p:txBody>
          <a:bodyPr rtlCol="0"/>
          <a:lstStyle/>
          <a:p>
            <a:fld id="{10A2BF33-E76E-C74E-B6E1-3511D81ED3A6}"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78416A7-D408-47C9-B341-78959CF5FF93}" type="datetime1">
              <a:rPr lang="en-US" smtClean="0"/>
              <a:t>6/1/2018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0A2BF33-E76E-C74E-B6E1-3511D81ED3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CF66B-B4ED-4ED6-9978-B6F0E9D8567E}" type="datetime1">
              <a:rPr lang="en-US" smtClean="0"/>
              <a:t>6/1/2018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0A2BF33-E76E-C74E-B6E1-3511D81ED3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3A216596-01FC-4A43-A1BB-C1DA997A6502}" type="datetime1">
              <a:rPr lang="en-US" smtClean="0"/>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0A2BF33-E76E-C74E-B6E1-3511D81ED3A6}"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0DDB4063-8EFF-4A86-A6E9-116B96482EF6}" type="datetime1">
              <a:rPr lang="en-US" smtClean="0"/>
              <a:t>6/1/2018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0A2BF33-E76E-C74E-B6E1-3511D81ED3A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F5431EA-916F-4341-A2D1-4DF4E8658304}" type="datetime1">
              <a:rPr lang="en-US" smtClean="0"/>
              <a:t>6/1/2018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0A2BF33-E76E-C74E-B6E1-3511D81ED3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F5431EA-916F-4341-A2D1-4DF4E8658304}" type="datetime1">
              <a:rPr lang="en-US" smtClean="0"/>
              <a:t>6/1/2018</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0A2BF33-E76E-C74E-B6E1-3511D81ED3A6}"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1333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video" Target="https://www.youtube.com/embed/1UMqowz_Z_Q"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projectlifesaver.org/Pal-info" TargetMode="External"/><Relationship Id="rId2" Type="http://schemas.openxmlformats.org/officeDocument/2006/relationships/hyperlink" Target="http://www.projectlifesaver.org/" TargetMode="Externa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hyperlink" Target="mailto:michelle@autism-alabama.org"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autism.alabama.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4876" y="5851412"/>
            <a:ext cx="6858000" cy="536713"/>
          </a:xfrm>
        </p:spPr>
        <p:txBody>
          <a:bodyPr>
            <a:noAutofit/>
          </a:bodyPr>
          <a:lstStyle/>
          <a:p>
            <a:pPr algn="ctr"/>
            <a:r>
              <a:rPr lang="en-US" sz="2400" b="1" dirty="0"/>
              <a:t>Autism Spectrum Disorder in Alabama</a:t>
            </a:r>
          </a:p>
          <a:p>
            <a:pPr algn="ctr"/>
            <a:r>
              <a:rPr lang="en-US" sz="2400" b="1" dirty="0"/>
              <a:t>March 5, 2018</a:t>
            </a:r>
          </a:p>
        </p:txBody>
      </p:sp>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0A2BF33-E76E-C74E-B6E1-3511D81ED3A6}"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pic>
        <p:nvPicPr>
          <p:cNvPr id="8" name="Picture 7"/>
          <p:cNvPicPr>
            <a:picLocks noChangeAspect="1"/>
          </p:cNvPicPr>
          <p:nvPr/>
        </p:nvPicPr>
        <p:blipFill>
          <a:blip r:embed="rId3"/>
          <a:stretch>
            <a:fillRect/>
          </a:stretch>
        </p:blipFill>
        <p:spPr>
          <a:xfrm>
            <a:off x="1811839" y="80824"/>
            <a:ext cx="5504073" cy="5339157"/>
          </a:xfrm>
          <a:prstGeom prst="rect">
            <a:avLst/>
          </a:prstGeom>
        </p:spPr>
      </p:pic>
    </p:spTree>
    <p:extLst>
      <p:ext uri="{BB962C8B-B14F-4D97-AF65-F5344CB8AC3E}">
        <p14:creationId xmlns:p14="http://schemas.microsoft.com/office/powerpoint/2010/main" val="1705359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Age</a:t>
            </a:r>
          </a:p>
        </p:txBody>
      </p:sp>
      <p:sp>
        <p:nvSpPr>
          <p:cNvPr id="3" name="Slide Number Placeholder 2"/>
          <p:cNvSpPr>
            <a:spLocks noGrp="1"/>
          </p:cNvSpPr>
          <p:nvPr>
            <p:ph type="sldNum" sz="quarter" idx="12"/>
          </p:nvPr>
        </p:nvSpPr>
        <p:spPr/>
        <p:txBody>
          <a:bodyPr>
            <a:normAutofit fontScale="85000" lnSpcReduction="20000"/>
          </a:bodyPr>
          <a:lstStyle/>
          <a:p>
            <a:fld id="{10A2BF33-E76E-C74E-B6E1-3511D81ED3A6}" type="slidenum">
              <a:rPr lang="en-US" smtClean="0"/>
              <a:pPr/>
              <a:t>10</a:t>
            </a:fld>
            <a:endParaRPr lang="en-US"/>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573329" y="3055433"/>
            <a:ext cx="1796621" cy="1796621"/>
          </a:xfrm>
        </p:spPr>
      </p:pic>
      <p:sp>
        <p:nvSpPr>
          <p:cNvPr id="6" name="Rounded Rectangular Callout 5"/>
          <p:cNvSpPr/>
          <p:nvPr/>
        </p:nvSpPr>
        <p:spPr>
          <a:xfrm>
            <a:off x="105007" y="3705797"/>
            <a:ext cx="2417957" cy="1271239"/>
          </a:xfrm>
          <a:prstGeom prst="wedgeRoundRectCallout">
            <a:avLst>
              <a:gd name="adj1" fmla="val 88622"/>
              <a:gd name="adj2" fmla="val -23464"/>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Rounded Rectangular Callout 6"/>
          <p:cNvSpPr/>
          <p:nvPr/>
        </p:nvSpPr>
        <p:spPr>
          <a:xfrm>
            <a:off x="266700" y="1913136"/>
            <a:ext cx="2417957" cy="1271239"/>
          </a:xfrm>
          <a:prstGeom prst="wedgeRoundRectCallout">
            <a:avLst>
              <a:gd name="adj1" fmla="val 85394"/>
              <a:gd name="adj2" fmla="val 52852"/>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Rounded Rectangular Callout 7"/>
          <p:cNvSpPr/>
          <p:nvPr/>
        </p:nvSpPr>
        <p:spPr>
          <a:xfrm>
            <a:off x="5369950" y="1531653"/>
            <a:ext cx="2417957" cy="1271239"/>
          </a:xfrm>
          <a:prstGeom prst="wedgeRoundRectCallout">
            <a:avLst>
              <a:gd name="adj1" fmla="val -76942"/>
              <a:gd name="adj2" fmla="val 67765"/>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Rounded Rectangular Callout 8"/>
          <p:cNvSpPr/>
          <p:nvPr/>
        </p:nvSpPr>
        <p:spPr>
          <a:xfrm>
            <a:off x="4945565" y="5383601"/>
            <a:ext cx="2417957" cy="1271239"/>
          </a:xfrm>
          <a:prstGeom prst="wedgeRoundRectCallout">
            <a:avLst>
              <a:gd name="adj1" fmla="val -51578"/>
              <a:gd name="adj2" fmla="val -93639"/>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TextBox 10"/>
          <p:cNvSpPr txBox="1"/>
          <p:nvPr/>
        </p:nvSpPr>
        <p:spPr>
          <a:xfrm>
            <a:off x="367990" y="2240548"/>
            <a:ext cx="2207942" cy="369332"/>
          </a:xfrm>
          <a:prstGeom prst="rect">
            <a:avLst/>
          </a:prstGeom>
          <a:noFill/>
        </p:spPr>
        <p:txBody>
          <a:bodyPr wrap="square" rtlCol="0">
            <a:spAutoFit/>
          </a:bodyPr>
          <a:lstStyle/>
          <a:p>
            <a:pPr algn="ctr"/>
            <a:r>
              <a:rPr lang="en-US" dirty="0"/>
              <a:t>School Services</a:t>
            </a:r>
          </a:p>
        </p:txBody>
      </p:sp>
      <p:sp>
        <p:nvSpPr>
          <p:cNvPr id="12" name="TextBox 11"/>
          <p:cNvSpPr txBox="1"/>
          <p:nvPr/>
        </p:nvSpPr>
        <p:spPr>
          <a:xfrm>
            <a:off x="5474957" y="1765834"/>
            <a:ext cx="2207942" cy="646331"/>
          </a:xfrm>
          <a:prstGeom prst="rect">
            <a:avLst/>
          </a:prstGeom>
          <a:noFill/>
        </p:spPr>
        <p:txBody>
          <a:bodyPr wrap="square" rtlCol="0">
            <a:spAutoFit/>
          </a:bodyPr>
          <a:lstStyle/>
          <a:p>
            <a:pPr algn="ctr"/>
            <a:r>
              <a:rPr lang="en-US" dirty="0"/>
              <a:t>Home based services and family support </a:t>
            </a:r>
          </a:p>
        </p:txBody>
      </p:sp>
      <p:sp>
        <p:nvSpPr>
          <p:cNvPr id="13" name="TextBox 12"/>
          <p:cNvSpPr txBox="1"/>
          <p:nvPr/>
        </p:nvSpPr>
        <p:spPr>
          <a:xfrm>
            <a:off x="105007" y="3992584"/>
            <a:ext cx="2207942" cy="646331"/>
          </a:xfrm>
          <a:prstGeom prst="rect">
            <a:avLst/>
          </a:prstGeom>
          <a:noFill/>
        </p:spPr>
        <p:txBody>
          <a:bodyPr wrap="square" rtlCol="0">
            <a:spAutoFit/>
          </a:bodyPr>
          <a:lstStyle/>
          <a:p>
            <a:pPr algn="ctr"/>
            <a:r>
              <a:rPr lang="en-US" dirty="0"/>
              <a:t>Private or Outpatient Services</a:t>
            </a:r>
          </a:p>
        </p:txBody>
      </p:sp>
      <p:sp>
        <p:nvSpPr>
          <p:cNvPr id="14" name="TextBox 13"/>
          <p:cNvSpPr txBox="1"/>
          <p:nvPr/>
        </p:nvSpPr>
        <p:spPr>
          <a:xfrm>
            <a:off x="5050572" y="5658302"/>
            <a:ext cx="2207942" cy="646331"/>
          </a:xfrm>
          <a:prstGeom prst="rect">
            <a:avLst/>
          </a:prstGeom>
          <a:noFill/>
        </p:spPr>
        <p:txBody>
          <a:bodyPr wrap="square" rtlCol="0">
            <a:spAutoFit/>
          </a:bodyPr>
          <a:lstStyle/>
          <a:p>
            <a:pPr algn="ctr"/>
            <a:r>
              <a:rPr lang="en-US" dirty="0"/>
              <a:t>Health and Medical Needs</a:t>
            </a:r>
          </a:p>
        </p:txBody>
      </p:sp>
      <p:sp>
        <p:nvSpPr>
          <p:cNvPr id="15" name="Rounded Rectangular Callout 14"/>
          <p:cNvSpPr/>
          <p:nvPr/>
        </p:nvSpPr>
        <p:spPr>
          <a:xfrm>
            <a:off x="6459344" y="3412499"/>
            <a:ext cx="2417957" cy="1271239"/>
          </a:xfrm>
          <a:prstGeom prst="wedgeRoundRectCallout">
            <a:avLst>
              <a:gd name="adj1" fmla="val -92623"/>
              <a:gd name="adj2" fmla="val -2412"/>
              <a:gd name="adj3" fmla="val 16667"/>
            </a:avLst>
          </a:prstGeom>
          <a:solidFill>
            <a:schemeClr val="accent2">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TextBox 16"/>
          <p:cNvSpPr txBox="1"/>
          <p:nvPr/>
        </p:nvSpPr>
        <p:spPr>
          <a:xfrm>
            <a:off x="6516029" y="3724954"/>
            <a:ext cx="2207942" cy="369332"/>
          </a:xfrm>
          <a:prstGeom prst="rect">
            <a:avLst/>
          </a:prstGeom>
          <a:noFill/>
        </p:spPr>
        <p:txBody>
          <a:bodyPr wrap="square" rtlCol="0">
            <a:spAutoFit/>
          </a:bodyPr>
          <a:lstStyle/>
          <a:p>
            <a:pPr algn="ctr"/>
            <a:r>
              <a:rPr lang="en-US" dirty="0"/>
              <a:t>Transition Planning </a:t>
            </a:r>
          </a:p>
        </p:txBody>
      </p:sp>
      <p:sp>
        <p:nvSpPr>
          <p:cNvPr id="16" name="Rounded Rectangular Callout 15"/>
          <p:cNvSpPr/>
          <p:nvPr/>
        </p:nvSpPr>
        <p:spPr>
          <a:xfrm>
            <a:off x="1371133" y="5372563"/>
            <a:ext cx="2417957" cy="1271239"/>
          </a:xfrm>
          <a:prstGeom prst="wedgeRoundRectCallout">
            <a:avLst>
              <a:gd name="adj1" fmla="val 53572"/>
              <a:gd name="adj2" fmla="val -97148"/>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solidFill>
                  <a:schemeClr val="tx1"/>
                </a:solidFill>
              </a:rPr>
              <a:t>Peer Interaction</a:t>
            </a:r>
          </a:p>
        </p:txBody>
      </p:sp>
    </p:spTree>
    <p:extLst>
      <p:ext uri="{BB962C8B-B14F-4D97-AF65-F5344CB8AC3E}">
        <p14:creationId xmlns:p14="http://schemas.microsoft.com/office/powerpoint/2010/main" val="339223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Transitioning to adulthood</a:t>
            </a:r>
          </a:p>
        </p:txBody>
      </p:sp>
      <p:sp>
        <p:nvSpPr>
          <p:cNvPr id="3" name="Slide Number Placeholder 2"/>
          <p:cNvSpPr>
            <a:spLocks noGrp="1"/>
          </p:cNvSpPr>
          <p:nvPr>
            <p:ph type="sldNum" sz="quarter" idx="12"/>
          </p:nvPr>
        </p:nvSpPr>
        <p:spPr/>
        <p:txBody>
          <a:bodyPr>
            <a:normAutofit fontScale="85000" lnSpcReduction="20000"/>
          </a:bodyPr>
          <a:lstStyle/>
          <a:p>
            <a:fld id="{10A2BF33-E76E-C74E-B6E1-3511D81ED3A6}" type="slidenum">
              <a:rPr lang="en-US" smtClean="0"/>
              <a:pPr/>
              <a:t>11</a:t>
            </a:fld>
            <a:endParaRPr lang="en-US"/>
          </a:p>
        </p:txBody>
      </p:sp>
      <p:pic>
        <p:nvPicPr>
          <p:cNvPr id="14" name="Content Placeholder 1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95646" y="2776537"/>
            <a:ext cx="2143125" cy="2143125"/>
          </a:xfrm>
        </p:spPr>
      </p:pic>
      <p:sp>
        <p:nvSpPr>
          <p:cNvPr id="15" name="Rounded Rectangular Callout 14"/>
          <p:cNvSpPr/>
          <p:nvPr/>
        </p:nvSpPr>
        <p:spPr>
          <a:xfrm>
            <a:off x="5307980" y="1607751"/>
            <a:ext cx="3569321" cy="3311911"/>
          </a:xfrm>
          <a:prstGeom prst="wedgeRoundRectCallout">
            <a:avLst>
              <a:gd name="adj1" fmla="val -107931"/>
              <a:gd name="adj2" fmla="val -2748"/>
              <a:gd name="adj3" fmla="val 16667"/>
            </a:avLst>
          </a:prstGeom>
          <a:solidFill>
            <a:schemeClr val="accent2">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 name="TextBox 15"/>
          <p:cNvSpPr txBox="1"/>
          <p:nvPr/>
        </p:nvSpPr>
        <p:spPr>
          <a:xfrm>
            <a:off x="5609063" y="2186131"/>
            <a:ext cx="3114908" cy="2308324"/>
          </a:xfrm>
          <a:prstGeom prst="rect">
            <a:avLst/>
          </a:prstGeom>
          <a:noFill/>
        </p:spPr>
        <p:txBody>
          <a:bodyPr wrap="square" rtlCol="0">
            <a:spAutoFit/>
          </a:bodyPr>
          <a:lstStyle/>
          <a:p>
            <a:r>
              <a:rPr lang="en-US" dirty="0"/>
              <a:t>Planning for the Future:</a:t>
            </a:r>
          </a:p>
          <a:p>
            <a:pPr marL="285750" indent="-285750">
              <a:buFont typeface="Arial" panose="020B0604020202020204" pitchFamily="34" charset="0"/>
              <a:buChar char="•"/>
            </a:pPr>
            <a:r>
              <a:rPr lang="en-US" dirty="0"/>
              <a:t>Post-secondary Education</a:t>
            </a:r>
          </a:p>
          <a:p>
            <a:pPr marL="285750" indent="-285750">
              <a:buFont typeface="Arial" panose="020B0604020202020204" pitchFamily="34" charset="0"/>
              <a:buChar char="•"/>
            </a:pPr>
            <a:r>
              <a:rPr lang="en-US" dirty="0"/>
              <a:t>Job Training</a:t>
            </a:r>
          </a:p>
          <a:p>
            <a:pPr marL="285750" indent="-285750">
              <a:buFont typeface="Arial" panose="020B0604020202020204" pitchFamily="34" charset="0"/>
              <a:buChar char="•"/>
            </a:pPr>
            <a:r>
              <a:rPr lang="en-US" dirty="0"/>
              <a:t>Financial and Legal Services</a:t>
            </a:r>
          </a:p>
          <a:p>
            <a:pPr marL="285750" indent="-285750">
              <a:buFont typeface="Arial" panose="020B0604020202020204" pitchFamily="34" charset="0"/>
              <a:buChar char="•"/>
            </a:pPr>
            <a:r>
              <a:rPr lang="en-US" dirty="0"/>
              <a:t>Housing</a:t>
            </a:r>
          </a:p>
          <a:p>
            <a:pPr marL="285750" indent="-285750">
              <a:buFont typeface="Arial" panose="020B0604020202020204" pitchFamily="34" charset="0"/>
              <a:buChar char="•"/>
            </a:pPr>
            <a:r>
              <a:rPr lang="en-US" dirty="0"/>
              <a:t>Health Care </a:t>
            </a:r>
          </a:p>
          <a:p>
            <a:pPr marL="285750" indent="-285750">
              <a:buFont typeface="Arial" panose="020B0604020202020204" pitchFamily="34" charset="0"/>
              <a:buChar char="•"/>
            </a:pPr>
            <a:r>
              <a:rPr lang="en-US" dirty="0"/>
              <a:t>Socialization</a:t>
            </a:r>
          </a:p>
          <a:p>
            <a:pPr marL="285750" indent="-285750">
              <a:buFont typeface="Arial" panose="020B0604020202020204" pitchFamily="34" charset="0"/>
              <a:buChar char="•"/>
            </a:pPr>
            <a:r>
              <a:rPr lang="en-US" dirty="0"/>
              <a:t>Community Engagement </a:t>
            </a:r>
          </a:p>
        </p:txBody>
      </p:sp>
    </p:spTree>
    <p:extLst>
      <p:ext uri="{BB962C8B-B14F-4D97-AF65-F5344CB8AC3E}">
        <p14:creationId xmlns:p14="http://schemas.microsoft.com/office/powerpoint/2010/main" val="489898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Considerations for Transition: Areas in Which Individuals May Need Support</a:t>
            </a:r>
          </a:p>
        </p:txBody>
      </p:sp>
      <p:sp>
        <p:nvSpPr>
          <p:cNvPr id="3" name="Content Placeholder 2"/>
          <p:cNvSpPr>
            <a:spLocks noGrp="1"/>
          </p:cNvSpPr>
          <p:nvPr>
            <p:ph sz="quarter" idx="1"/>
          </p:nvPr>
        </p:nvSpPr>
        <p:spPr>
          <a:xfrm>
            <a:off x="533400" y="1600200"/>
            <a:ext cx="8232648" cy="4827494"/>
          </a:xfrm>
        </p:spPr>
        <p:txBody>
          <a:bodyPr>
            <a:normAutofit fontScale="47500" lnSpcReduction="20000"/>
          </a:bodyPr>
          <a:lstStyle/>
          <a:p>
            <a:pPr>
              <a:defRPr/>
            </a:pPr>
            <a:r>
              <a:rPr lang="en-US" sz="3200" dirty="0"/>
              <a:t>Personal care</a:t>
            </a:r>
          </a:p>
          <a:p>
            <a:pPr>
              <a:defRPr/>
            </a:pPr>
            <a:r>
              <a:rPr lang="en-US" sz="3200" dirty="0"/>
              <a:t>Cleaning and laundry</a:t>
            </a:r>
          </a:p>
          <a:p>
            <a:pPr>
              <a:defRPr/>
            </a:pPr>
            <a:r>
              <a:rPr lang="en-US" sz="3200" dirty="0"/>
              <a:t>Grocery shopping</a:t>
            </a:r>
          </a:p>
          <a:p>
            <a:pPr>
              <a:defRPr/>
            </a:pPr>
            <a:r>
              <a:rPr lang="en-US" sz="3200" dirty="0"/>
              <a:t>Nutrition and cooking skills</a:t>
            </a:r>
          </a:p>
          <a:p>
            <a:pPr>
              <a:defRPr/>
            </a:pPr>
            <a:r>
              <a:rPr lang="en-US" sz="3200" dirty="0"/>
              <a:t>Transportation</a:t>
            </a:r>
          </a:p>
          <a:p>
            <a:pPr>
              <a:defRPr/>
            </a:pPr>
            <a:r>
              <a:rPr lang="en-US" sz="3200" dirty="0"/>
              <a:t>Housing/living arrangements</a:t>
            </a:r>
          </a:p>
          <a:p>
            <a:pPr>
              <a:defRPr/>
            </a:pPr>
            <a:r>
              <a:rPr lang="en-US" sz="3200" dirty="0"/>
              <a:t>Money management/ Budgeting</a:t>
            </a:r>
          </a:p>
          <a:p>
            <a:pPr>
              <a:defRPr/>
            </a:pPr>
            <a:r>
              <a:rPr lang="en-US" sz="3200" dirty="0"/>
              <a:t>Medication management</a:t>
            </a:r>
          </a:p>
          <a:p>
            <a:pPr>
              <a:defRPr/>
            </a:pPr>
            <a:r>
              <a:rPr lang="en-US" sz="3200" dirty="0"/>
              <a:t>Socialization </a:t>
            </a:r>
          </a:p>
          <a:p>
            <a:pPr>
              <a:defRPr/>
            </a:pPr>
            <a:r>
              <a:rPr lang="en-US" sz="3200" dirty="0"/>
              <a:t>Relationships / Social cues</a:t>
            </a:r>
          </a:p>
          <a:p>
            <a:pPr>
              <a:defRPr/>
            </a:pPr>
            <a:r>
              <a:rPr lang="en-US" sz="3200" dirty="0"/>
              <a:t>Community Membership</a:t>
            </a:r>
          </a:p>
          <a:p>
            <a:pPr>
              <a:defRPr/>
            </a:pPr>
            <a:r>
              <a:rPr lang="en-US" sz="3200" dirty="0"/>
              <a:t>Hobbies and recreation</a:t>
            </a:r>
          </a:p>
          <a:p>
            <a:pPr>
              <a:defRPr/>
            </a:pPr>
            <a:r>
              <a:rPr lang="en-US" sz="3200" dirty="0"/>
              <a:t>Addressing health needs</a:t>
            </a:r>
          </a:p>
          <a:p>
            <a:pPr>
              <a:defRPr/>
            </a:pPr>
            <a:r>
              <a:rPr lang="en-US" sz="3200" dirty="0"/>
              <a:t>Advocacy</a:t>
            </a:r>
          </a:p>
          <a:p>
            <a:pPr>
              <a:defRPr/>
            </a:pPr>
            <a:r>
              <a:rPr lang="en-US" sz="3200" dirty="0"/>
              <a:t>Oversight/coordination/long term planning</a:t>
            </a:r>
          </a:p>
          <a:p>
            <a:pPr>
              <a:defRPr/>
            </a:pPr>
            <a:r>
              <a:rPr lang="en-US" sz="3200" dirty="0"/>
              <a:t>Guardianship</a:t>
            </a:r>
          </a:p>
          <a:p>
            <a:endParaRPr lang="en-US" dirty="0"/>
          </a:p>
        </p:txBody>
      </p:sp>
      <p:sp>
        <p:nvSpPr>
          <p:cNvPr id="4" name="TextBox 3"/>
          <p:cNvSpPr txBox="1"/>
          <p:nvPr/>
        </p:nvSpPr>
        <p:spPr>
          <a:xfrm>
            <a:off x="324973" y="6427694"/>
            <a:ext cx="8581961" cy="276999"/>
          </a:xfrm>
          <a:prstGeom prst="rect">
            <a:avLst/>
          </a:prstGeom>
          <a:noFill/>
        </p:spPr>
        <p:txBody>
          <a:bodyPr wrap="square" rtlCol="0">
            <a:spAutoFit/>
          </a:bodyPr>
          <a:lstStyle/>
          <a:p>
            <a:r>
              <a:rPr lang="en-US" sz="1200" i="1" dirty="0"/>
              <a:t>“Accessibility in Alabama” – by Brooke Bowles (Triumph Services) and Joe Carter (Glenwood Autism &amp; Behavioral Health Center)</a:t>
            </a:r>
          </a:p>
        </p:txBody>
      </p:sp>
      <p:sp>
        <p:nvSpPr>
          <p:cNvPr id="5" name="Slide Number Placeholder 4"/>
          <p:cNvSpPr>
            <a:spLocks noGrp="1"/>
          </p:cNvSpPr>
          <p:nvPr>
            <p:ph type="sldNum" sz="quarter" idx="12"/>
          </p:nvPr>
        </p:nvSpPr>
        <p:spPr/>
        <p:txBody>
          <a:bodyPr>
            <a:normAutofit fontScale="85000" lnSpcReduction="20000"/>
          </a:bodyPr>
          <a:lstStyle/>
          <a:p>
            <a:fld id="{10A2BF33-E76E-C74E-B6E1-3511D81ED3A6}" type="slidenum">
              <a:rPr lang="en-US" smtClean="0"/>
              <a:pPr/>
              <a:t>12</a:t>
            </a:fld>
            <a:endParaRPr lang="en-US"/>
          </a:p>
        </p:txBody>
      </p:sp>
    </p:spTree>
    <p:extLst>
      <p:ext uri="{BB962C8B-B14F-4D97-AF65-F5344CB8AC3E}">
        <p14:creationId xmlns:p14="http://schemas.microsoft.com/office/powerpoint/2010/main" val="2640219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Adulthood</a:t>
            </a:r>
          </a:p>
        </p:txBody>
      </p:sp>
      <p:sp>
        <p:nvSpPr>
          <p:cNvPr id="3" name="Slide Number Placeholder 2"/>
          <p:cNvSpPr>
            <a:spLocks noGrp="1"/>
          </p:cNvSpPr>
          <p:nvPr>
            <p:ph type="sldNum" sz="quarter" idx="12"/>
          </p:nvPr>
        </p:nvSpPr>
        <p:spPr/>
        <p:txBody>
          <a:bodyPr>
            <a:normAutofit fontScale="85000" lnSpcReduction="20000"/>
          </a:bodyPr>
          <a:lstStyle/>
          <a:p>
            <a:fld id="{10A2BF33-E76E-C74E-B6E1-3511D81ED3A6}" type="slidenum">
              <a:rPr lang="en-US" smtClean="0"/>
              <a:pPr/>
              <a:t>13</a:t>
            </a:fld>
            <a:endParaRPr lang="en-US"/>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485453" y="3066585"/>
            <a:ext cx="1908956" cy="1908956"/>
          </a:xfrm>
        </p:spPr>
      </p:pic>
      <p:sp>
        <p:nvSpPr>
          <p:cNvPr id="6" name="Rounded Rectangular Callout 5"/>
          <p:cNvSpPr/>
          <p:nvPr/>
        </p:nvSpPr>
        <p:spPr>
          <a:xfrm>
            <a:off x="113814" y="4884990"/>
            <a:ext cx="2417957" cy="1271239"/>
          </a:xfrm>
          <a:prstGeom prst="wedgeRoundRectCallout">
            <a:avLst>
              <a:gd name="adj1" fmla="val 85856"/>
              <a:gd name="adj2" fmla="val -61183"/>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Rounded Rectangular Callout 6"/>
          <p:cNvSpPr/>
          <p:nvPr/>
        </p:nvSpPr>
        <p:spPr>
          <a:xfrm>
            <a:off x="2099216" y="1617495"/>
            <a:ext cx="2221882" cy="1098494"/>
          </a:xfrm>
          <a:prstGeom prst="wedgeRoundRectCallout">
            <a:avLst>
              <a:gd name="adj1" fmla="val 37119"/>
              <a:gd name="adj2" fmla="val 79858"/>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Rounded Rectangular Callout 7"/>
          <p:cNvSpPr/>
          <p:nvPr/>
        </p:nvSpPr>
        <p:spPr>
          <a:xfrm>
            <a:off x="6056041" y="1795346"/>
            <a:ext cx="2417957" cy="1271239"/>
          </a:xfrm>
          <a:prstGeom prst="wedgeRoundRectCallout">
            <a:avLst>
              <a:gd name="adj1" fmla="val -84321"/>
              <a:gd name="adj2" fmla="val 59870"/>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Rounded Rectangular Callout 8"/>
          <p:cNvSpPr/>
          <p:nvPr/>
        </p:nvSpPr>
        <p:spPr>
          <a:xfrm>
            <a:off x="6243083" y="3824363"/>
            <a:ext cx="2417957" cy="1271239"/>
          </a:xfrm>
          <a:prstGeom prst="wedgeRoundRectCallout">
            <a:avLst>
              <a:gd name="adj1" fmla="val -82939"/>
              <a:gd name="adj2" fmla="val -26971"/>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TextBox 9"/>
          <p:cNvSpPr txBox="1"/>
          <p:nvPr/>
        </p:nvSpPr>
        <p:spPr>
          <a:xfrm>
            <a:off x="2053682" y="1827414"/>
            <a:ext cx="2207942" cy="646331"/>
          </a:xfrm>
          <a:prstGeom prst="rect">
            <a:avLst/>
          </a:prstGeom>
          <a:noFill/>
        </p:spPr>
        <p:txBody>
          <a:bodyPr wrap="square" rtlCol="0">
            <a:spAutoFit/>
          </a:bodyPr>
          <a:lstStyle/>
          <a:p>
            <a:pPr algn="ctr"/>
            <a:r>
              <a:rPr lang="en-US" dirty="0"/>
              <a:t>Education / Job Training and Support</a:t>
            </a:r>
          </a:p>
        </p:txBody>
      </p:sp>
      <p:sp>
        <p:nvSpPr>
          <p:cNvPr id="11" name="TextBox 10"/>
          <p:cNvSpPr txBox="1"/>
          <p:nvPr/>
        </p:nvSpPr>
        <p:spPr>
          <a:xfrm>
            <a:off x="6161048" y="2107799"/>
            <a:ext cx="2207942" cy="646331"/>
          </a:xfrm>
          <a:prstGeom prst="rect">
            <a:avLst/>
          </a:prstGeom>
          <a:noFill/>
        </p:spPr>
        <p:txBody>
          <a:bodyPr wrap="square" rtlCol="0">
            <a:spAutoFit/>
          </a:bodyPr>
          <a:lstStyle/>
          <a:p>
            <a:pPr algn="ctr"/>
            <a:r>
              <a:rPr lang="en-US" dirty="0"/>
              <a:t>Housing and Related Services</a:t>
            </a:r>
          </a:p>
        </p:txBody>
      </p:sp>
      <p:sp>
        <p:nvSpPr>
          <p:cNvPr id="12" name="TextBox 11"/>
          <p:cNvSpPr txBox="1"/>
          <p:nvPr/>
        </p:nvSpPr>
        <p:spPr>
          <a:xfrm>
            <a:off x="154257" y="5114479"/>
            <a:ext cx="2207942" cy="646331"/>
          </a:xfrm>
          <a:prstGeom prst="rect">
            <a:avLst/>
          </a:prstGeom>
          <a:noFill/>
        </p:spPr>
        <p:txBody>
          <a:bodyPr wrap="square" rtlCol="0">
            <a:spAutoFit/>
          </a:bodyPr>
          <a:lstStyle/>
          <a:p>
            <a:pPr algn="ctr"/>
            <a:r>
              <a:rPr lang="en-US" dirty="0"/>
              <a:t>Community support and advocacy</a:t>
            </a:r>
          </a:p>
        </p:txBody>
      </p:sp>
      <p:sp>
        <p:nvSpPr>
          <p:cNvPr id="13" name="TextBox 12"/>
          <p:cNvSpPr txBox="1"/>
          <p:nvPr/>
        </p:nvSpPr>
        <p:spPr>
          <a:xfrm>
            <a:off x="6453098" y="4136816"/>
            <a:ext cx="2207942" cy="646331"/>
          </a:xfrm>
          <a:prstGeom prst="rect">
            <a:avLst/>
          </a:prstGeom>
          <a:noFill/>
        </p:spPr>
        <p:txBody>
          <a:bodyPr wrap="square" rtlCol="0">
            <a:spAutoFit/>
          </a:bodyPr>
          <a:lstStyle/>
          <a:p>
            <a:pPr algn="ctr"/>
            <a:r>
              <a:rPr lang="en-US" dirty="0"/>
              <a:t>Health and Medical Needs</a:t>
            </a:r>
          </a:p>
        </p:txBody>
      </p:sp>
      <p:sp>
        <p:nvSpPr>
          <p:cNvPr id="14" name="Rounded Rectangular Callout 13"/>
          <p:cNvSpPr/>
          <p:nvPr/>
        </p:nvSpPr>
        <p:spPr>
          <a:xfrm>
            <a:off x="3529614" y="5426934"/>
            <a:ext cx="2417957" cy="1271239"/>
          </a:xfrm>
          <a:prstGeom prst="wedgeRoundRectCallout">
            <a:avLst>
              <a:gd name="adj1" fmla="val 1459"/>
              <a:gd name="adj2" fmla="val -73464"/>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TextBox 14"/>
          <p:cNvSpPr txBox="1"/>
          <p:nvPr/>
        </p:nvSpPr>
        <p:spPr>
          <a:xfrm>
            <a:off x="3585377" y="5694564"/>
            <a:ext cx="2207942" cy="923330"/>
          </a:xfrm>
          <a:prstGeom prst="rect">
            <a:avLst/>
          </a:prstGeom>
          <a:noFill/>
        </p:spPr>
        <p:txBody>
          <a:bodyPr wrap="square" rtlCol="0">
            <a:spAutoFit/>
          </a:bodyPr>
          <a:lstStyle/>
          <a:p>
            <a:pPr algn="ctr"/>
            <a:r>
              <a:rPr lang="en-US" dirty="0"/>
              <a:t>Long-term </a:t>
            </a:r>
          </a:p>
          <a:p>
            <a:pPr algn="ctr"/>
            <a:r>
              <a:rPr lang="en-US" dirty="0"/>
              <a:t>Financial &amp; Legal </a:t>
            </a:r>
          </a:p>
          <a:p>
            <a:pPr algn="ctr"/>
            <a:r>
              <a:rPr lang="en-US" dirty="0"/>
              <a:t>Support and Planning</a:t>
            </a:r>
          </a:p>
        </p:txBody>
      </p:sp>
      <p:sp>
        <p:nvSpPr>
          <p:cNvPr id="16" name="Rounded Rectangular Callout 15"/>
          <p:cNvSpPr/>
          <p:nvPr/>
        </p:nvSpPr>
        <p:spPr>
          <a:xfrm>
            <a:off x="207923" y="3087911"/>
            <a:ext cx="2417957" cy="1271239"/>
          </a:xfrm>
          <a:prstGeom prst="wedgeRoundRectCallout">
            <a:avLst>
              <a:gd name="adj1" fmla="val 81244"/>
              <a:gd name="adj2" fmla="val 21273"/>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530254" y="3261865"/>
            <a:ext cx="1652239" cy="923330"/>
          </a:xfrm>
          <a:prstGeom prst="rect">
            <a:avLst/>
          </a:prstGeom>
          <a:noFill/>
        </p:spPr>
        <p:txBody>
          <a:bodyPr wrap="square" rtlCol="0">
            <a:spAutoFit/>
          </a:bodyPr>
          <a:lstStyle/>
          <a:p>
            <a:r>
              <a:rPr lang="en-US" dirty="0"/>
              <a:t>Socialization and community engagement </a:t>
            </a:r>
          </a:p>
        </p:txBody>
      </p:sp>
    </p:spTree>
    <p:extLst>
      <p:ext uri="{BB962C8B-B14F-4D97-AF65-F5344CB8AC3E}">
        <p14:creationId xmlns:p14="http://schemas.microsoft.com/office/powerpoint/2010/main" val="1256563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Autism Network (RAN)</a:t>
            </a:r>
          </a:p>
        </p:txBody>
      </p:sp>
      <p:sp>
        <p:nvSpPr>
          <p:cNvPr id="3" name="Slide Number Placeholder 2"/>
          <p:cNvSpPr>
            <a:spLocks noGrp="1"/>
          </p:cNvSpPr>
          <p:nvPr>
            <p:ph type="sldNum" sz="quarter" idx="12"/>
          </p:nvPr>
        </p:nvSpPr>
        <p:spPr/>
        <p:txBody>
          <a:bodyPr>
            <a:normAutofit fontScale="85000" lnSpcReduction="20000"/>
          </a:bodyPr>
          <a:lstStyle/>
          <a:p>
            <a:fld id="{10A2BF33-E76E-C74E-B6E1-3511D81ED3A6}" type="slidenum">
              <a:rPr lang="en-US" smtClean="0"/>
              <a:pPr/>
              <a:t>14</a:t>
            </a:fld>
            <a:endParaRPr lang="en-US"/>
          </a:p>
        </p:txBody>
      </p:sp>
      <p:pic>
        <p:nvPicPr>
          <p:cNvPr id="14" name="Picture 13">
            <a:extLst>
              <a:ext uri="{FF2B5EF4-FFF2-40B4-BE49-F238E27FC236}">
                <a16:creationId xmlns:a16="http://schemas.microsoft.com/office/drawing/2014/main" id="{F63ED253-E5BA-4FF1-BF31-87120D3919C7}"/>
              </a:ext>
            </a:extLst>
          </p:cNvPr>
          <p:cNvPicPr>
            <a:picLocks noChangeAspect="1"/>
          </p:cNvPicPr>
          <p:nvPr/>
        </p:nvPicPr>
        <p:blipFill>
          <a:blip r:embed="rId3"/>
          <a:stretch>
            <a:fillRect/>
          </a:stretch>
        </p:blipFill>
        <p:spPr>
          <a:xfrm>
            <a:off x="0" y="1516698"/>
            <a:ext cx="4127370" cy="5341302"/>
          </a:xfrm>
          <a:prstGeom prst="rect">
            <a:avLst/>
          </a:prstGeom>
        </p:spPr>
      </p:pic>
      <p:pic>
        <p:nvPicPr>
          <p:cNvPr id="15" name="Picture 14">
            <a:extLst>
              <a:ext uri="{FF2B5EF4-FFF2-40B4-BE49-F238E27FC236}">
                <a16:creationId xmlns:a16="http://schemas.microsoft.com/office/drawing/2014/main" id="{4F9158FD-2033-482E-98F7-00EA30E26846}"/>
              </a:ext>
            </a:extLst>
          </p:cNvPr>
          <p:cNvPicPr>
            <a:picLocks noChangeAspect="1"/>
          </p:cNvPicPr>
          <p:nvPr/>
        </p:nvPicPr>
        <p:blipFill>
          <a:blip r:embed="rId4"/>
          <a:stretch>
            <a:fillRect/>
          </a:stretch>
        </p:blipFill>
        <p:spPr>
          <a:xfrm>
            <a:off x="4127370" y="2243916"/>
            <a:ext cx="4819650" cy="3600450"/>
          </a:xfrm>
          <a:prstGeom prst="rect">
            <a:avLst/>
          </a:prstGeom>
          <a:ln w="76200">
            <a:solidFill>
              <a:srgbClr val="FFC000"/>
            </a:solidFill>
          </a:ln>
        </p:spPr>
      </p:pic>
    </p:spTree>
    <p:extLst>
      <p:ext uri="{BB962C8B-B14F-4D97-AF65-F5344CB8AC3E}">
        <p14:creationId xmlns:p14="http://schemas.microsoft.com/office/powerpoint/2010/main" val="2051148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Autism Networks</a:t>
            </a:r>
          </a:p>
        </p:txBody>
      </p:sp>
      <p:sp>
        <p:nvSpPr>
          <p:cNvPr id="3" name="Content Placeholder 2"/>
          <p:cNvSpPr>
            <a:spLocks noGrp="1"/>
          </p:cNvSpPr>
          <p:nvPr>
            <p:ph sz="quarter" idx="1"/>
          </p:nvPr>
        </p:nvSpPr>
        <p:spPr>
          <a:xfrm>
            <a:off x="352425" y="1600199"/>
            <a:ext cx="8505825" cy="4905375"/>
          </a:xfrm>
        </p:spPr>
        <p:txBody>
          <a:bodyPr>
            <a:normAutofit fontScale="77500" lnSpcReduction="20000"/>
          </a:bodyPr>
          <a:lstStyle/>
          <a:p>
            <a:r>
              <a:rPr lang="en-US" dirty="0"/>
              <a:t>(d) Each center shall provide the following: </a:t>
            </a:r>
          </a:p>
          <a:p>
            <a:pPr lvl="1"/>
            <a:r>
              <a:rPr lang="en-US" dirty="0"/>
              <a:t>(1) A </a:t>
            </a:r>
            <a:r>
              <a:rPr lang="en-US" b="1" u="sng" dirty="0"/>
              <a:t>staff</a:t>
            </a:r>
            <a:r>
              <a:rPr lang="en-US" dirty="0"/>
              <a:t> </a:t>
            </a:r>
            <a:r>
              <a:rPr lang="en-US" u="sng" dirty="0"/>
              <a:t>that has expertise in autism and related disabilities</a:t>
            </a:r>
            <a:r>
              <a:rPr lang="en-US" dirty="0"/>
              <a:t>. </a:t>
            </a:r>
          </a:p>
          <a:p>
            <a:pPr lvl="1"/>
            <a:r>
              <a:rPr lang="en-US" dirty="0"/>
              <a:t>(2) </a:t>
            </a:r>
            <a:r>
              <a:rPr lang="en-US" u="sng" dirty="0"/>
              <a:t>Individual and direct family </a:t>
            </a:r>
            <a:r>
              <a:rPr lang="en-US" b="1" u="sng" dirty="0"/>
              <a:t>assistance in the home, community, and school.</a:t>
            </a:r>
            <a:r>
              <a:rPr lang="en-US" dirty="0"/>
              <a:t> A center's assistance may not supplant other responsibilities of state and local agencies, and each school district shall be responsible for providing an appropriate education program for clients of a center who are school age, inclusive of preschool special education. </a:t>
            </a:r>
          </a:p>
          <a:p>
            <a:pPr lvl="1"/>
            <a:r>
              <a:rPr lang="en-US" dirty="0"/>
              <a:t>(3) </a:t>
            </a:r>
            <a:r>
              <a:rPr lang="en-US" b="1" u="sng" dirty="0"/>
              <a:t>Technical assistance and consultation </a:t>
            </a:r>
            <a:r>
              <a:rPr lang="en-US" u="sng" dirty="0"/>
              <a:t>services</a:t>
            </a:r>
            <a:r>
              <a:rPr lang="en-US" dirty="0"/>
              <a:t>, including specific intervention and assistance for a client of the center, the family of the client, and the school district, and any other services that are appropriate. </a:t>
            </a:r>
          </a:p>
          <a:p>
            <a:pPr lvl="1"/>
            <a:r>
              <a:rPr lang="en-US" dirty="0"/>
              <a:t>(4) </a:t>
            </a:r>
            <a:r>
              <a:rPr lang="en-US" b="1" u="sng" dirty="0"/>
              <a:t>Professional training </a:t>
            </a:r>
            <a:r>
              <a:rPr lang="en-US" u="sng" dirty="0"/>
              <a:t>programs </a:t>
            </a:r>
            <a:r>
              <a:rPr lang="en-US" dirty="0"/>
              <a:t>that include developing, providing, and evaluating preservice and </a:t>
            </a:r>
            <a:r>
              <a:rPr lang="en-US" dirty="0" err="1"/>
              <a:t>inservice</a:t>
            </a:r>
            <a:r>
              <a:rPr lang="en-US" dirty="0"/>
              <a:t> training in state-of-the-art practices for personnel who work with the populations served by the centers and their families. </a:t>
            </a:r>
          </a:p>
          <a:p>
            <a:pPr lvl="1"/>
            <a:r>
              <a:rPr lang="en-US" dirty="0"/>
              <a:t>(5) </a:t>
            </a:r>
            <a:r>
              <a:rPr lang="en-US" b="1" u="sng" dirty="0"/>
              <a:t>Public education </a:t>
            </a:r>
            <a:r>
              <a:rPr lang="en-US" u="sng" dirty="0"/>
              <a:t>programs </a:t>
            </a:r>
            <a:r>
              <a:rPr lang="en-US" dirty="0"/>
              <a:t>to increase awareness of the public about autism and autistic-related disabilities.</a:t>
            </a:r>
          </a:p>
          <a:p>
            <a:pPr marL="45720" indent="0">
              <a:buNone/>
            </a:pPr>
            <a:r>
              <a:rPr lang="en-US" sz="2100" i="1" dirty="0"/>
              <a:t>(Act 2009-592)</a:t>
            </a:r>
            <a:endParaRPr lang="en-US" sz="2100" dirty="0"/>
          </a:p>
        </p:txBody>
      </p:sp>
      <p:sp>
        <p:nvSpPr>
          <p:cNvPr id="4" name="Slide Number Placeholder 3"/>
          <p:cNvSpPr>
            <a:spLocks noGrp="1"/>
          </p:cNvSpPr>
          <p:nvPr>
            <p:ph type="sldNum" sz="quarter" idx="12"/>
          </p:nvPr>
        </p:nvSpPr>
        <p:spPr/>
        <p:txBody>
          <a:bodyPr>
            <a:normAutofit fontScale="85000" lnSpcReduction="20000"/>
          </a:bodyPr>
          <a:lstStyle/>
          <a:p>
            <a:fld id="{10A2BF33-E76E-C74E-B6E1-3511D81ED3A6}" type="slidenum">
              <a:rPr lang="en-US" smtClean="0"/>
              <a:pPr/>
              <a:t>15</a:t>
            </a:fld>
            <a:endParaRPr lang="en-US"/>
          </a:p>
        </p:txBody>
      </p:sp>
    </p:spTree>
    <p:extLst>
      <p:ext uri="{BB962C8B-B14F-4D97-AF65-F5344CB8AC3E}">
        <p14:creationId xmlns:p14="http://schemas.microsoft.com/office/powerpoint/2010/main" val="644913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8FE60-8C72-476B-AE08-24BC52F98E73}"/>
              </a:ext>
            </a:extLst>
          </p:cNvPr>
          <p:cNvSpPr>
            <a:spLocks noGrp="1"/>
          </p:cNvSpPr>
          <p:nvPr>
            <p:ph type="title"/>
          </p:nvPr>
        </p:nvSpPr>
        <p:spPr/>
        <p:txBody>
          <a:bodyPr/>
          <a:lstStyle/>
          <a:p>
            <a:r>
              <a:rPr lang="en-US" dirty="0"/>
              <a:t>RAN Activities</a:t>
            </a:r>
          </a:p>
        </p:txBody>
      </p:sp>
      <p:sp>
        <p:nvSpPr>
          <p:cNvPr id="3" name="Slide Number Placeholder 2">
            <a:extLst>
              <a:ext uri="{FF2B5EF4-FFF2-40B4-BE49-F238E27FC236}">
                <a16:creationId xmlns:a16="http://schemas.microsoft.com/office/drawing/2014/main" id="{238BA944-59CB-4AF6-ACFF-343C87774999}"/>
              </a:ext>
            </a:extLst>
          </p:cNvPr>
          <p:cNvSpPr>
            <a:spLocks noGrp="1"/>
          </p:cNvSpPr>
          <p:nvPr>
            <p:ph type="sldNum" sz="quarter" idx="12"/>
          </p:nvPr>
        </p:nvSpPr>
        <p:spPr/>
        <p:txBody>
          <a:bodyPr>
            <a:normAutofit fontScale="85000" lnSpcReduction="20000"/>
          </a:bodyPr>
          <a:lstStyle/>
          <a:p>
            <a:fld id="{10A2BF33-E76E-C74E-B6E1-3511D81ED3A6}" type="slidenum">
              <a:rPr lang="en-US" smtClean="0"/>
              <a:pPr/>
              <a:t>16</a:t>
            </a:fld>
            <a:endParaRPr lang="en-US"/>
          </a:p>
        </p:txBody>
      </p:sp>
      <p:sp>
        <p:nvSpPr>
          <p:cNvPr id="5" name="Content Placeholder 4">
            <a:extLst>
              <a:ext uri="{FF2B5EF4-FFF2-40B4-BE49-F238E27FC236}">
                <a16:creationId xmlns:a16="http://schemas.microsoft.com/office/drawing/2014/main" id="{5049CAFE-D7B3-4460-B119-9EBF9E785E8B}"/>
              </a:ext>
            </a:extLst>
          </p:cNvPr>
          <p:cNvSpPr>
            <a:spLocks noGrp="1"/>
          </p:cNvSpPr>
          <p:nvPr>
            <p:ph sz="quarter" idx="1"/>
          </p:nvPr>
        </p:nvSpPr>
        <p:spPr>
          <a:xfrm>
            <a:off x="533400" y="1752600"/>
            <a:ext cx="8229600" cy="4419600"/>
          </a:xfrm>
        </p:spPr>
        <p:txBody>
          <a:bodyPr>
            <a:normAutofit/>
          </a:bodyPr>
          <a:lstStyle/>
          <a:p>
            <a:r>
              <a:rPr lang="en-US" dirty="0"/>
              <a:t>Family Assistance and referral</a:t>
            </a:r>
          </a:p>
          <a:p>
            <a:pPr marL="365760" lvl="1" indent="0">
              <a:buNone/>
            </a:pPr>
            <a:endParaRPr lang="en-US" dirty="0"/>
          </a:p>
          <a:p>
            <a:r>
              <a:rPr lang="en-US" dirty="0"/>
              <a:t>Technical Assistance and Consultation</a:t>
            </a:r>
          </a:p>
          <a:p>
            <a:pPr lvl="1"/>
            <a:r>
              <a:rPr lang="en-US" dirty="0"/>
              <a:t>Healthcare settings and medical procedures</a:t>
            </a:r>
          </a:p>
          <a:p>
            <a:pPr lvl="1"/>
            <a:r>
              <a:rPr lang="en-US" dirty="0"/>
              <a:t>Project ECHO</a:t>
            </a:r>
          </a:p>
          <a:p>
            <a:pPr lvl="1"/>
            <a:endParaRPr lang="en-US" dirty="0"/>
          </a:p>
          <a:p>
            <a:r>
              <a:rPr lang="en-US" dirty="0"/>
              <a:t>Professional Training: </a:t>
            </a:r>
          </a:p>
          <a:p>
            <a:pPr lvl="1"/>
            <a:r>
              <a:rPr lang="en-US" dirty="0"/>
              <a:t>DHR, Mental Health, AIDB, </a:t>
            </a:r>
          </a:p>
          <a:p>
            <a:endParaRPr lang="en-US" dirty="0"/>
          </a:p>
        </p:txBody>
      </p:sp>
    </p:spTree>
    <p:extLst>
      <p:ext uri="{BB962C8B-B14F-4D97-AF65-F5344CB8AC3E}">
        <p14:creationId xmlns:p14="http://schemas.microsoft.com/office/powerpoint/2010/main" val="3701808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8FE60-8C72-476B-AE08-24BC52F98E73}"/>
              </a:ext>
            </a:extLst>
          </p:cNvPr>
          <p:cNvSpPr>
            <a:spLocks noGrp="1"/>
          </p:cNvSpPr>
          <p:nvPr>
            <p:ph type="title"/>
          </p:nvPr>
        </p:nvSpPr>
        <p:spPr/>
        <p:txBody>
          <a:bodyPr/>
          <a:lstStyle/>
          <a:p>
            <a:r>
              <a:rPr lang="en-US" dirty="0"/>
              <a:t>RAN Activities</a:t>
            </a:r>
          </a:p>
        </p:txBody>
      </p:sp>
      <p:sp>
        <p:nvSpPr>
          <p:cNvPr id="3" name="Slide Number Placeholder 2">
            <a:extLst>
              <a:ext uri="{FF2B5EF4-FFF2-40B4-BE49-F238E27FC236}">
                <a16:creationId xmlns:a16="http://schemas.microsoft.com/office/drawing/2014/main" id="{238BA944-59CB-4AF6-ACFF-343C87774999}"/>
              </a:ext>
            </a:extLst>
          </p:cNvPr>
          <p:cNvSpPr>
            <a:spLocks noGrp="1"/>
          </p:cNvSpPr>
          <p:nvPr>
            <p:ph type="sldNum" sz="quarter" idx="12"/>
          </p:nvPr>
        </p:nvSpPr>
        <p:spPr/>
        <p:txBody>
          <a:bodyPr>
            <a:normAutofit fontScale="85000" lnSpcReduction="20000"/>
          </a:bodyPr>
          <a:lstStyle/>
          <a:p>
            <a:fld id="{10A2BF33-E76E-C74E-B6E1-3511D81ED3A6}" type="slidenum">
              <a:rPr lang="en-US" smtClean="0"/>
              <a:pPr/>
              <a:t>17</a:t>
            </a:fld>
            <a:endParaRPr lang="en-US"/>
          </a:p>
        </p:txBody>
      </p:sp>
      <p:sp>
        <p:nvSpPr>
          <p:cNvPr id="5" name="Content Placeholder 4">
            <a:extLst>
              <a:ext uri="{FF2B5EF4-FFF2-40B4-BE49-F238E27FC236}">
                <a16:creationId xmlns:a16="http://schemas.microsoft.com/office/drawing/2014/main" id="{5049CAFE-D7B3-4460-B119-9EBF9E785E8B}"/>
              </a:ext>
            </a:extLst>
          </p:cNvPr>
          <p:cNvSpPr>
            <a:spLocks noGrp="1"/>
          </p:cNvSpPr>
          <p:nvPr>
            <p:ph sz="quarter" idx="1"/>
          </p:nvPr>
        </p:nvSpPr>
        <p:spPr>
          <a:xfrm>
            <a:off x="533400" y="1752600"/>
            <a:ext cx="8229600" cy="4419600"/>
          </a:xfrm>
        </p:spPr>
        <p:txBody>
          <a:bodyPr>
            <a:normAutofit/>
          </a:bodyPr>
          <a:lstStyle/>
          <a:p>
            <a:r>
              <a:rPr lang="en-US" dirty="0"/>
              <a:t>Public Education</a:t>
            </a:r>
          </a:p>
          <a:p>
            <a:pPr lvl="1"/>
            <a:r>
              <a:rPr lang="en-US" dirty="0"/>
              <a:t>Expansion of Community Education Workshops</a:t>
            </a:r>
          </a:p>
          <a:p>
            <a:pPr lvl="2"/>
            <a:r>
              <a:rPr lang="en-US" dirty="0"/>
              <a:t>Families</a:t>
            </a:r>
          </a:p>
          <a:p>
            <a:pPr lvl="2"/>
            <a:r>
              <a:rPr lang="en-US" dirty="0"/>
              <a:t>Service providers</a:t>
            </a:r>
          </a:p>
          <a:p>
            <a:pPr lvl="2"/>
            <a:r>
              <a:rPr lang="en-US" dirty="0"/>
              <a:t>Educators</a:t>
            </a:r>
          </a:p>
          <a:p>
            <a:pPr lvl="1"/>
            <a:r>
              <a:rPr lang="en-US" dirty="0"/>
              <a:t>Project ECHO</a:t>
            </a:r>
          </a:p>
          <a:p>
            <a:pPr lvl="2"/>
            <a:r>
              <a:rPr lang="en-US" dirty="0"/>
              <a:t>ECHO for Educators in the future</a:t>
            </a:r>
          </a:p>
        </p:txBody>
      </p:sp>
    </p:spTree>
    <p:extLst>
      <p:ext uri="{BB962C8B-B14F-4D97-AF65-F5344CB8AC3E}">
        <p14:creationId xmlns:p14="http://schemas.microsoft.com/office/powerpoint/2010/main" val="2277572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Accessing Publicly Funded </a:t>
            </a:r>
            <a:r>
              <a:rPr lang="en-US" dirty="0"/>
              <a:t>Services in Alabama</a:t>
            </a:r>
          </a:p>
        </p:txBody>
      </p:sp>
      <p:sp>
        <p:nvSpPr>
          <p:cNvPr id="3" name="Content Placeholder 2"/>
          <p:cNvSpPr>
            <a:spLocks noGrp="1"/>
          </p:cNvSpPr>
          <p:nvPr>
            <p:ph sz="quarter" idx="1"/>
          </p:nvPr>
        </p:nvSpPr>
        <p:spPr>
          <a:xfrm>
            <a:off x="62033" y="1694329"/>
            <a:ext cx="3139081" cy="2595282"/>
          </a:xfrm>
        </p:spPr>
        <p:txBody>
          <a:bodyPr/>
          <a:lstStyle/>
          <a:p>
            <a:pPr marL="0" indent="0" algn="ctr">
              <a:buNone/>
            </a:pPr>
            <a:r>
              <a:rPr lang="en-US" dirty="0"/>
              <a:t>Alabama Department of Education</a:t>
            </a:r>
          </a:p>
        </p:txBody>
      </p:sp>
      <p:sp>
        <p:nvSpPr>
          <p:cNvPr id="6" name="Content Placeholder 2"/>
          <p:cNvSpPr txBox="1">
            <a:spLocks/>
          </p:cNvSpPr>
          <p:nvPr/>
        </p:nvSpPr>
        <p:spPr>
          <a:xfrm>
            <a:off x="5467758" y="1600200"/>
            <a:ext cx="3237692" cy="2595282"/>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defTabSz="914400">
              <a:buNone/>
            </a:pPr>
            <a:r>
              <a:rPr lang="en-US" dirty="0"/>
              <a:t>Alabama Department of Rehabilitation Services</a:t>
            </a:r>
          </a:p>
        </p:txBody>
      </p:sp>
      <p:sp>
        <p:nvSpPr>
          <p:cNvPr id="7" name="Content Placeholder 2"/>
          <p:cNvSpPr txBox="1">
            <a:spLocks/>
          </p:cNvSpPr>
          <p:nvPr/>
        </p:nvSpPr>
        <p:spPr>
          <a:xfrm>
            <a:off x="324973" y="4195481"/>
            <a:ext cx="3084486" cy="2061883"/>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defTabSz="914400">
              <a:buNone/>
            </a:pPr>
            <a:r>
              <a:rPr lang="en-US" dirty="0"/>
              <a:t>Alabama Department of Mental Health</a:t>
            </a:r>
          </a:p>
        </p:txBody>
      </p:sp>
      <p:sp>
        <p:nvSpPr>
          <p:cNvPr id="8" name="Content Placeholder 2"/>
          <p:cNvSpPr txBox="1">
            <a:spLocks/>
          </p:cNvSpPr>
          <p:nvPr/>
        </p:nvSpPr>
        <p:spPr>
          <a:xfrm>
            <a:off x="5897035" y="4195481"/>
            <a:ext cx="3009899" cy="1972235"/>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defTabSz="914400">
              <a:buNone/>
            </a:pPr>
            <a:r>
              <a:rPr lang="en-US" dirty="0"/>
              <a:t>Your Personal Funds</a:t>
            </a:r>
          </a:p>
        </p:txBody>
      </p:sp>
      <p:pic>
        <p:nvPicPr>
          <p:cNvPr id="1028" name="Picture 4" descr="http://www.growhack.com/wp-content/uploads/2012/09/leaky-bucke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0137" y="2771075"/>
            <a:ext cx="2407209" cy="18054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4973" y="6427694"/>
            <a:ext cx="8581961" cy="276999"/>
          </a:xfrm>
          <a:prstGeom prst="rect">
            <a:avLst/>
          </a:prstGeom>
          <a:noFill/>
        </p:spPr>
        <p:txBody>
          <a:bodyPr wrap="square" rtlCol="0">
            <a:spAutoFit/>
          </a:bodyPr>
          <a:lstStyle/>
          <a:p>
            <a:r>
              <a:rPr lang="en-US" sz="1200" i="1" dirty="0"/>
              <a:t>“Accessibility in Alabama” – by Brooke Bowles (Triumph Services) and Joe Carter (Glenwood Autism &amp; Behavioral Health Center)</a:t>
            </a:r>
          </a:p>
        </p:txBody>
      </p:sp>
      <p:sp>
        <p:nvSpPr>
          <p:cNvPr id="5" name="Slide Number Placeholder 4"/>
          <p:cNvSpPr>
            <a:spLocks noGrp="1"/>
          </p:cNvSpPr>
          <p:nvPr>
            <p:ph type="sldNum" sz="quarter" idx="12"/>
          </p:nvPr>
        </p:nvSpPr>
        <p:spPr/>
        <p:txBody>
          <a:bodyPr>
            <a:normAutofit fontScale="85000" lnSpcReduction="20000"/>
          </a:bodyPr>
          <a:lstStyle/>
          <a:p>
            <a:fld id="{10A2BF33-E76E-C74E-B6E1-3511D81ED3A6}" type="slidenum">
              <a:rPr lang="en-US" smtClean="0"/>
              <a:pPr/>
              <a:t>18</a:t>
            </a:fld>
            <a:endParaRPr lang="en-US"/>
          </a:p>
        </p:txBody>
      </p:sp>
    </p:spTree>
    <p:extLst>
      <p:ext uri="{BB962C8B-B14F-4D97-AF65-F5344CB8AC3E}">
        <p14:creationId xmlns:p14="http://schemas.microsoft.com/office/powerpoint/2010/main" val="2808567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Funds</a:t>
            </a:r>
          </a:p>
        </p:txBody>
      </p:sp>
      <p:sp>
        <p:nvSpPr>
          <p:cNvPr id="3" name="Content Placeholder 2"/>
          <p:cNvSpPr>
            <a:spLocks noGrp="1"/>
          </p:cNvSpPr>
          <p:nvPr>
            <p:ph sz="quarter" idx="1"/>
          </p:nvPr>
        </p:nvSpPr>
        <p:spPr/>
        <p:txBody>
          <a:bodyPr>
            <a:normAutofit fontScale="77500" lnSpcReduction="20000"/>
          </a:bodyPr>
          <a:lstStyle/>
          <a:p>
            <a:pPr marL="0" indent="0">
              <a:buNone/>
            </a:pPr>
            <a:r>
              <a:rPr lang="en-US" b="1" dirty="0"/>
              <a:t>Alabama Family Trust </a:t>
            </a:r>
          </a:p>
          <a:p>
            <a:r>
              <a:rPr lang="en-US" dirty="0"/>
              <a:t>We are a non-profit, 501 (c) (3) special needs trust serving children and adults with disabilities. Our organization was created in 1994 by an act of the Alabama Legislature to encourage, enhance and foster the provisions of medical, social or other supplemental services for persons with a mental or physical impairment.  alabamafamilytrust.com</a:t>
            </a:r>
          </a:p>
          <a:p>
            <a:pPr marL="0" indent="0">
              <a:buNone/>
            </a:pPr>
            <a:endParaRPr lang="en-US" dirty="0"/>
          </a:p>
          <a:p>
            <a:pPr marL="0" indent="0">
              <a:buNone/>
            </a:pPr>
            <a:r>
              <a:rPr lang="en-US" b="1" dirty="0"/>
              <a:t>Special Needs Trust</a:t>
            </a:r>
          </a:p>
          <a:p>
            <a:r>
              <a:rPr lang="en-US" dirty="0"/>
              <a:t>A special needs trust is a trust designed for beneficiaries who have a disability. It is written so the beneficiary can enjoy the use of property that is held in the trust for his or her benefit, while at the same time allowing the beneficiary to receive essential needs-based government benefits. Special needs trusts are sometimes known as supplemental needs trusts in the United States.</a:t>
            </a:r>
          </a:p>
          <a:p>
            <a:endParaRPr lang="en-US" dirty="0"/>
          </a:p>
        </p:txBody>
      </p:sp>
      <p:sp>
        <p:nvSpPr>
          <p:cNvPr id="4" name="TextBox 3"/>
          <p:cNvSpPr txBox="1"/>
          <p:nvPr/>
        </p:nvSpPr>
        <p:spPr>
          <a:xfrm>
            <a:off x="324973" y="6427694"/>
            <a:ext cx="8581961" cy="276999"/>
          </a:xfrm>
          <a:prstGeom prst="rect">
            <a:avLst/>
          </a:prstGeom>
          <a:noFill/>
        </p:spPr>
        <p:txBody>
          <a:bodyPr wrap="square" rtlCol="0">
            <a:spAutoFit/>
          </a:bodyPr>
          <a:lstStyle/>
          <a:p>
            <a:r>
              <a:rPr lang="en-US" sz="1200" i="1" dirty="0"/>
              <a:t>“Accessibility in Alabama” – by Brooke Bowles (Triumph Services) and Joe Carter (Glenwood Autism &amp; Behavioral Health Center)</a:t>
            </a:r>
          </a:p>
        </p:txBody>
      </p:sp>
      <p:sp>
        <p:nvSpPr>
          <p:cNvPr id="5" name="Slide Number Placeholder 4"/>
          <p:cNvSpPr>
            <a:spLocks noGrp="1"/>
          </p:cNvSpPr>
          <p:nvPr>
            <p:ph type="sldNum" sz="quarter" idx="12"/>
          </p:nvPr>
        </p:nvSpPr>
        <p:spPr/>
        <p:txBody>
          <a:bodyPr>
            <a:normAutofit fontScale="85000" lnSpcReduction="20000"/>
          </a:bodyPr>
          <a:lstStyle/>
          <a:p>
            <a:fld id="{10A2BF33-E76E-C74E-B6E1-3511D81ED3A6}" type="slidenum">
              <a:rPr lang="en-US" smtClean="0"/>
              <a:pPr/>
              <a:t>19</a:t>
            </a:fld>
            <a:endParaRPr lang="en-US"/>
          </a:p>
        </p:txBody>
      </p:sp>
    </p:spTree>
    <p:extLst>
      <p:ext uri="{BB962C8B-B14F-4D97-AF65-F5344CB8AC3E}">
        <p14:creationId xmlns:p14="http://schemas.microsoft.com/office/powerpoint/2010/main" val="3447887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a:hlinkClick r:id="" action="ppaction://media"/>
            <a:extLst>
              <a:ext uri="{FF2B5EF4-FFF2-40B4-BE49-F238E27FC236}">
                <a16:creationId xmlns:a16="http://schemas.microsoft.com/office/drawing/2014/main" id="{31F1BE5E-7147-4971-97A2-5DB2CC5BDD12}"/>
              </a:ext>
            </a:extLst>
          </p:cNvPr>
          <p:cNvPicPr>
            <a:picLocks noGrp="1" noRot="1" noChangeAspect="1"/>
          </p:cNvPicPr>
          <p:nvPr>
            <p:ph idx="1"/>
            <a:videoFile r:link="rId1"/>
          </p:nvPr>
        </p:nvPicPr>
        <p:blipFill>
          <a:blip r:embed="rId3"/>
          <a:stretch>
            <a:fillRect/>
          </a:stretch>
        </p:blipFill>
        <p:spPr>
          <a:xfrm>
            <a:off x="480666" y="112222"/>
            <a:ext cx="8012459" cy="6009347"/>
          </a:xfrm>
          <a:prstGeom prst="rect">
            <a:avLst/>
          </a:prstGeom>
        </p:spPr>
      </p:pic>
      <p:sp>
        <p:nvSpPr>
          <p:cNvPr id="4" name="Slide Number Placeholder 3">
            <a:extLst>
              <a:ext uri="{FF2B5EF4-FFF2-40B4-BE49-F238E27FC236}">
                <a16:creationId xmlns:a16="http://schemas.microsoft.com/office/drawing/2014/main" id="{332413EA-375F-4606-A4EA-FD821971B6B4}"/>
              </a:ext>
            </a:extLst>
          </p:cNvPr>
          <p:cNvSpPr>
            <a:spLocks noGrp="1"/>
          </p:cNvSpPr>
          <p:nvPr>
            <p:ph type="sldNum" sz="quarter" idx="12"/>
          </p:nvPr>
        </p:nvSpPr>
        <p:spPr/>
        <p:txBody>
          <a:bodyPr/>
          <a:lstStyle/>
          <a:p>
            <a:fld id="{10A2BF33-E76E-C74E-B6E1-3511D81ED3A6}" type="slidenum">
              <a:rPr lang="en-US" smtClean="0"/>
              <a:pPr/>
              <a:t>2</a:t>
            </a:fld>
            <a:endParaRPr lang="en-US"/>
          </a:p>
        </p:txBody>
      </p:sp>
      <p:sp>
        <p:nvSpPr>
          <p:cNvPr id="2" name="TextBox 1">
            <a:extLst>
              <a:ext uri="{FF2B5EF4-FFF2-40B4-BE49-F238E27FC236}">
                <a16:creationId xmlns:a16="http://schemas.microsoft.com/office/drawing/2014/main" id="{FF5E8AD6-F555-4B61-931E-2E8A51ECD810}"/>
              </a:ext>
            </a:extLst>
          </p:cNvPr>
          <p:cNvSpPr txBox="1"/>
          <p:nvPr/>
        </p:nvSpPr>
        <p:spPr>
          <a:xfrm>
            <a:off x="480665" y="6286038"/>
            <a:ext cx="8012459" cy="369332"/>
          </a:xfrm>
          <a:prstGeom prst="rect">
            <a:avLst/>
          </a:prstGeom>
          <a:noFill/>
        </p:spPr>
        <p:txBody>
          <a:bodyPr wrap="square" rtlCol="0">
            <a:spAutoFit/>
          </a:bodyPr>
          <a:lstStyle/>
          <a:p>
            <a:r>
              <a:rPr lang="en-US" dirty="0"/>
              <a:t>https://www.youtube.com/watch?v=1UMqowz_Z_Q&amp;feature=youtu.be</a:t>
            </a:r>
          </a:p>
        </p:txBody>
      </p:sp>
    </p:spTree>
    <p:extLst>
      <p:ext uri="{BB962C8B-B14F-4D97-AF65-F5344CB8AC3E}">
        <p14:creationId xmlns:p14="http://schemas.microsoft.com/office/powerpoint/2010/main" val="3726332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Autism Council’s Charge</a:t>
            </a:r>
          </a:p>
        </p:txBody>
      </p:sp>
      <p:sp>
        <p:nvSpPr>
          <p:cNvPr id="3" name="Content Placeholder 2"/>
          <p:cNvSpPr>
            <a:spLocks noGrp="1"/>
          </p:cNvSpPr>
          <p:nvPr>
            <p:ph sz="quarter" idx="1"/>
          </p:nvPr>
        </p:nvSpPr>
        <p:spPr>
          <a:xfrm>
            <a:off x="612648" y="3572219"/>
            <a:ext cx="8153400" cy="2905699"/>
          </a:xfrm>
        </p:spPr>
        <p:txBody>
          <a:bodyPr>
            <a:normAutofit/>
          </a:bodyPr>
          <a:lstStyle/>
          <a:p>
            <a:pPr marL="0" indent="0" algn="ctr">
              <a:buNone/>
            </a:pPr>
            <a:r>
              <a:rPr lang="en-US" dirty="0"/>
              <a:t>The Alabama Interagency Autism Coordinating Council was created to meet the urgent and substantial need to develop and implement a statewide comprehensive, coordinated, multidisciplinary, interagency system of care for individuals with ASD and their families.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813" y="1808784"/>
            <a:ext cx="4439614" cy="1579551"/>
          </a:xfrm>
          <a:prstGeom prst="rect">
            <a:avLst/>
          </a:prstGeom>
        </p:spPr>
      </p:pic>
      <p:sp>
        <p:nvSpPr>
          <p:cNvPr id="5" name="Slide Number Placeholder 4"/>
          <p:cNvSpPr>
            <a:spLocks noGrp="1"/>
          </p:cNvSpPr>
          <p:nvPr>
            <p:ph type="sldNum" sz="quarter" idx="12"/>
          </p:nvPr>
        </p:nvSpPr>
        <p:spPr/>
        <p:txBody>
          <a:bodyPr>
            <a:normAutofit fontScale="85000" lnSpcReduction="20000"/>
          </a:bodyPr>
          <a:lstStyle/>
          <a:p>
            <a:fld id="{10A2BF33-E76E-C74E-B6E1-3511D81ED3A6}" type="slidenum">
              <a:rPr lang="en-US" smtClean="0"/>
              <a:pPr/>
              <a:t>20</a:t>
            </a:fld>
            <a:endParaRPr lang="en-US"/>
          </a:p>
        </p:txBody>
      </p:sp>
    </p:spTree>
    <p:extLst>
      <p:ext uri="{BB962C8B-B14F-4D97-AF65-F5344CB8AC3E}">
        <p14:creationId xmlns:p14="http://schemas.microsoft.com/office/powerpoint/2010/main" val="4256713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Autism Council’s Mission Statement</a:t>
            </a:r>
          </a:p>
        </p:txBody>
      </p:sp>
      <p:sp>
        <p:nvSpPr>
          <p:cNvPr id="3" name="Content Placeholder 2"/>
          <p:cNvSpPr>
            <a:spLocks noGrp="1"/>
          </p:cNvSpPr>
          <p:nvPr>
            <p:ph sz="quarter" idx="1"/>
          </p:nvPr>
        </p:nvSpPr>
        <p:spPr>
          <a:xfrm>
            <a:off x="612648" y="3572219"/>
            <a:ext cx="8153400" cy="2905699"/>
          </a:xfrm>
        </p:spPr>
        <p:txBody>
          <a:bodyPr>
            <a:normAutofit/>
          </a:bodyPr>
          <a:lstStyle/>
          <a:p>
            <a:pPr marL="0" indent="0" algn="ctr">
              <a:buNone/>
            </a:pPr>
            <a:r>
              <a:rPr lang="en-US" dirty="0"/>
              <a:t>The Alabama Interagency Autism Coordinating Council </a:t>
            </a:r>
            <a:r>
              <a:rPr lang="en-US" u="sng" dirty="0"/>
              <a:t>guides a collaborative effort to facilitate a lifelong system of care </a:t>
            </a:r>
            <a:r>
              <a:rPr lang="en-US" dirty="0"/>
              <a:t>and support for persons with Autism Spectrum Disorder or associated conditions and their families, so that they may enjoy a meaningful and successful life.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813" y="1808784"/>
            <a:ext cx="4439614" cy="1579551"/>
          </a:xfrm>
          <a:prstGeom prst="rect">
            <a:avLst/>
          </a:prstGeom>
        </p:spPr>
      </p:pic>
      <p:sp>
        <p:nvSpPr>
          <p:cNvPr id="5" name="Slide Number Placeholder 4"/>
          <p:cNvSpPr>
            <a:spLocks noGrp="1"/>
          </p:cNvSpPr>
          <p:nvPr>
            <p:ph type="sldNum" sz="quarter" idx="12"/>
          </p:nvPr>
        </p:nvSpPr>
        <p:spPr/>
        <p:txBody>
          <a:bodyPr>
            <a:normAutofit fontScale="85000" lnSpcReduction="20000"/>
          </a:bodyPr>
          <a:lstStyle/>
          <a:p>
            <a:fld id="{10A2BF33-E76E-C74E-B6E1-3511D81ED3A6}" type="slidenum">
              <a:rPr lang="en-US" smtClean="0"/>
              <a:pPr/>
              <a:t>21</a:t>
            </a:fld>
            <a:endParaRPr lang="en-US"/>
          </a:p>
        </p:txBody>
      </p:sp>
    </p:spTree>
    <p:extLst>
      <p:ext uri="{BB962C8B-B14F-4D97-AF65-F5344CB8AC3E}">
        <p14:creationId xmlns:p14="http://schemas.microsoft.com/office/powerpoint/2010/main" val="3088538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44816-3D8D-4723-BCEE-31DE7474488F}"/>
              </a:ext>
            </a:extLst>
          </p:cNvPr>
          <p:cNvSpPr>
            <a:spLocks noGrp="1"/>
          </p:cNvSpPr>
          <p:nvPr>
            <p:ph type="title"/>
          </p:nvPr>
        </p:nvSpPr>
        <p:spPr/>
        <p:txBody>
          <a:bodyPr>
            <a:normAutofit fontScale="90000"/>
          </a:bodyPr>
          <a:lstStyle/>
          <a:p>
            <a:r>
              <a:rPr lang="en-US" dirty="0"/>
              <a:t>Gaps in Care and Emerging Services</a:t>
            </a:r>
          </a:p>
        </p:txBody>
      </p:sp>
      <p:sp>
        <p:nvSpPr>
          <p:cNvPr id="3" name="Slide Number Placeholder 2">
            <a:extLst>
              <a:ext uri="{FF2B5EF4-FFF2-40B4-BE49-F238E27FC236}">
                <a16:creationId xmlns:a16="http://schemas.microsoft.com/office/drawing/2014/main" id="{D9A98FFA-2F01-4F1C-B203-0089CE822D5E}"/>
              </a:ext>
            </a:extLst>
          </p:cNvPr>
          <p:cNvSpPr>
            <a:spLocks noGrp="1"/>
          </p:cNvSpPr>
          <p:nvPr>
            <p:ph type="sldNum" sz="quarter" idx="12"/>
          </p:nvPr>
        </p:nvSpPr>
        <p:spPr/>
        <p:txBody>
          <a:bodyPr>
            <a:normAutofit fontScale="85000" lnSpcReduction="20000"/>
          </a:bodyPr>
          <a:lstStyle/>
          <a:p>
            <a:fld id="{10A2BF33-E76E-C74E-B6E1-3511D81ED3A6}" type="slidenum">
              <a:rPr lang="en-US" smtClean="0"/>
              <a:pPr/>
              <a:t>22</a:t>
            </a:fld>
            <a:endParaRPr lang="en-US"/>
          </a:p>
        </p:txBody>
      </p:sp>
      <p:sp>
        <p:nvSpPr>
          <p:cNvPr id="4" name="Content Placeholder 3">
            <a:extLst>
              <a:ext uri="{FF2B5EF4-FFF2-40B4-BE49-F238E27FC236}">
                <a16:creationId xmlns:a16="http://schemas.microsoft.com/office/drawing/2014/main" id="{A9AA8FAB-EC15-4041-9AAC-0E84CF17E9F0}"/>
              </a:ext>
            </a:extLst>
          </p:cNvPr>
          <p:cNvSpPr>
            <a:spLocks noGrp="1"/>
          </p:cNvSpPr>
          <p:nvPr>
            <p:ph sz="quarter" idx="1"/>
          </p:nvPr>
        </p:nvSpPr>
        <p:spPr>
          <a:xfrm>
            <a:off x="612648" y="1600199"/>
            <a:ext cx="8153400" cy="5083233"/>
          </a:xfrm>
        </p:spPr>
        <p:txBody>
          <a:bodyPr>
            <a:normAutofit/>
          </a:bodyPr>
          <a:lstStyle/>
          <a:p>
            <a:pPr marL="0" indent="0">
              <a:buNone/>
            </a:pPr>
            <a:endParaRPr lang="en-US" sz="1800" dirty="0"/>
          </a:p>
          <a:p>
            <a:pPr lvl="1"/>
            <a:r>
              <a:rPr lang="en-US" sz="1600" dirty="0"/>
              <a:t>Adult services </a:t>
            </a:r>
          </a:p>
          <a:p>
            <a:pPr lvl="1"/>
            <a:r>
              <a:rPr lang="en-US" sz="1600" dirty="0"/>
              <a:t>Comprehensive care </a:t>
            </a:r>
          </a:p>
          <a:p>
            <a:pPr lvl="1"/>
            <a:r>
              <a:rPr lang="en-US" sz="1600" dirty="0"/>
              <a:t>Inclusion of medical providers</a:t>
            </a:r>
          </a:p>
          <a:p>
            <a:pPr lvl="1"/>
            <a:r>
              <a:rPr lang="en-US" sz="1600" dirty="0"/>
              <a:t>Insurance barriers</a:t>
            </a:r>
          </a:p>
          <a:p>
            <a:pPr lvl="1"/>
            <a:r>
              <a:rPr lang="en-US" sz="1600" dirty="0"/>
              <a:t>Medical providers familiar with ASD that accept Medicaid or Medicare </a:t>
            </a:r>
          </a:p>
          <a:p>
            <a:pPr lvl="1"/>
            <a:r>
              <a:rPr lang="en-US" sz="1600" dirty="0"/>
              <a:t>Service providers that accept Medicaid and Medicare who are familiar with ASD</a:t>
            </a:r>
          </a:p>
          <a:p>
            <a:pPr lvl="1"/>
            <a:r>
              <a:rPr lang="en-US" sz="1600" dirty="0"/>
              <a:t>Accessibility </a:t>
            </a:r>
          </a:p>
          <a:p>
            <a:pPr lvl="1"/>
            <a:r>
              <a:rPr lang="en-US" sz="1600" dirty="0"/>
              <a:t>Health disparities among racial and SES groups</a:t>
            </a:r>
          </a:p>
          <a:p>
            <a:pPr lvl="1"/>
            <a:r>
              <a:rPr lang="en-US" sz="1600" dirty="0"/>
              <a:t>Waitlists</a:t>
            </a:r>
          </a:p>
          <a:p>
            <a:pPr lvl="1"/>
            <a:r>
              <a:rPr lang="en-US" sz="1600" dirty="0"/>
              <a:t>Waiver limited with extensive waitlist and IQ requirements (69 or below)</a:t>
            </a:r>
          </a:p>
          <a:p>
            <a:pPr lvl="1"/>
            <a:r>
              <a:rPr lang="en-US" sz="1600" dirty="0"/>
              <a:t>Earlier transition services (age 14)</a:t>
            </a:r>
          </a:p>
          <a:p>
            <a:pPr lvl="1"/>
            <a:r>
              <a:rPr lang="en-US" sz="1600" dirty="0"/>
              <a:t>More providers taking on ASD in their practices (state and private)</a:t>
            </a:r>
          </a:p>
          <a:p>
            <a:pPr marL="365760" lvl="1" indent="0">
              <a:buNone/>
            </a:pPr>
            <a:endParaRPr lang="en-US" sz="1600" dirty="0"/>
          </a:p>
        </p:txBody>
      </p:sp>
    </p:spTree>
    <p:extLst>
      <p:ext uri="{BB962C8B-B14F-4D97-AF65-F5344CB8AC3E}">
        <p14:creationId xmlns:p14="http://schemas.microsoft.com/office/powerpoint/2010/main" val="2730187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51AA0-2308-43C4-A9B9-64F7C00B0663}"/>
              </a:ext>
            </a:extLst>
          </p:cNvPr>
          <p:cNvSpPr>
            <a:spLocks noGrp="1"/>
          </p:cNvSpPr>
          <p:nvPr>
            <p:ph type="title"/>
          </p:nvPr>
        </p:nvSpPr>
        <p:spPr/>
        <p:txBody>
          <a:bodyPr>
            <a:normAutofit/>
          </a:bodyPr>
          <a:lstStyle/>
          <a:p>
            <a:r>
              <a:rPr lang="en-US" dirty="0"/>
              <a:t>Partner Activities around the State</a:t>
            </a:r>
          </a:p>
        </p:txBody>
      </p:sp>
      <p:sp>
        <p:nvSpPr>
          <p:cNvPr id="3" name="Slide Number Placeholder 2">
            <a:extLst>
              <a:ext uri="{FF2B5EF4-FFF2-40B4-BE49-F238E27FC236}">
                <a16:creationId xmlns:a16="http://schemas.microsoft.com/office/drawing/2014/main" id="{0A04DD9A-056B-4E27-9DD7-741A10A09EAF}"/>
              </a:ext>
            </a:extLst>
          </p:cNvPr>
          <p:cNvSpPr>
            <a:spLocks noGrp="1"/>
          </p:cNvSpPr>
          <p:nvPr>
            <p:ph type="sldNum" sz="quarter" idx="12"/>
          </p:nvPr>
        </p:nvSpPr>
        <p:spPr/>
        <p:txBody>
          <a:bodyPr>
            <a:normAutofit fontScale="85000" lnSpcReduction="20000"/>
          </a:bodyPr>
          <a:lstStyle/>
          <a:p>
            <a:fld id="{10A2BF33-E76E-C74E-B6E1-3511D81ED3A6}" type="slidenum">
              <a:rPr lang="en-US" smtClean="0"/>
              <a:pPr/>
              <a:t>23</a:t>
            </a:fld>
            <a:endParaRPr lang="en-US"/>
          </a:p>
        </p:txBody>
      </p:sp>
      <p:sp>
        <p:nvSpPr>
          <p:cNvPr id="4" name="Content Placeholder 3">
            <a:extLst>
              <a:ext uri="{FF2B5EF4-FFF2-40B4-BE49-F238E27FC236}">
                <a16:creationId xmlns:a16="http://schemas.microsoft.com/office/drawing/2014/main" id="{6C38A9AF-049D-4D9B-95C4-336EFAF65E82}"/>
              </a:ext>
            </a:extLst>
          </p:cNvPr>
          <p:cNvSpPr>
            <a:spLocks noGrp="1"/>
          </p:cNvSpPr>
          <p:nvPr>
            <p:ph sz="quarter" idx="1"/>
          </p:nvPr>
        </p:nvSpPr>
        <p:spPr>
          <a:xfrm>
            <a:off x="612648" y="2188907"/>
            <a:ext cx="8153400" cy="4295019"/>
          </a:xfrm>
        </p:spPr>
        <p:txBody>
          <a:bodyPr>
            <a:normAutofit/>
          </a:bodyPr>
          <a:lstStyle/>
          <a:p>
            <a:r>
              <a:rPr lang="en-US" dirty="0"/>
              <a:t>First Responder Trainings</a:t>
            </a:r>
          </a:p>
          <a:p>
            <a:r>
              <a:rPr lang="en-US" dirty="0"/>
              <a:t>Annual Camps for families</a:t>
            </a:r>
          </a:p>
          <a:p>
            <a:r>
              <a:rPr lang="en-US" dirty="0"/>
              <a:t>Annual Autism Day at baseball field (Barons, Biscuits, Bay Bears)</a:t>
            </a:r>
          </a:p>
          <a:p>
            <a:r>
              <a:rPr lang="en-US" dirty="0"/>
              <a:t>Sensory Movies</a:t>
            </a:r>
          </a:p>
          <a:p>
            <a:r>
              <a:rPr lang="en-US" dirty="0"/>
              <a:t>Legislative Day</a:t>
            </a:r>
          </a:p>
          <a:p>
            <a:r>
              <a:rPr lang="en-US" dirty="0"/>
              <a:t>Library Program</a:t>
            </a:r>
          </a:p>
          <a:p>
            <a:r>
              <a:rPr lang="en-US" dirty="0"/>
              <a:t>Conferences</a:t>
            </a:r>
          </a:p>
          <a:p>
            <a:endParaRPr lang="en-US" dirty="0"/>
          </a:p>
          <a:p>
            <a:endParaRPr lang="en-US" dirty="0"/>
          </a:p>
          <a:p>
            <a:endParaRPr lang="en-US" dirty="0"/>
          </a:p>
        </p:txBody>
      </p:sp>
      <p:pic>
        <p:nvPicPr>
          <p:cNvPr id="2050" name="Picture 2" descr="Image result for autism society of alabama">
            <a:extLst>
              <a:ext uri="{FF2B5EF4-FFF2-40B4-BE49-F238E27FC236}">
                <a16:creationId xmlns:a16="http://schemas.microsoft.com/office/drawing/2014/main" id="{135846AC-6018-4635-B2A9-183C13D0B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2811" y="5486885"/>
            <a:ext cx="4110921" cy="997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237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E30A3-FA6B-4DED-9CB6-78C1393EE685}"/>
              </a:ext>
            </a:extLst>
          </p:cNvPr>
          <p:cNvSpPr>
            <a:spLocks noGrp="1"/>
          </p:cNvSpPr>
          <p:nvPr>
            <p:ph type="title"/>
          </p:nvPr>
        </p:nvSpPr>
        <p:spPr>
          <a:xfrm>
            <a:off x="277784" y="240002"/>
            <a:ext cx="8153400" cy="990600"/>
          </a:xfrm>
        </p:spPr>
        <p:txBody>
          <a:bodyPr/>
          <a:lstStyle/>
          <a:p>
            <a:r>
              <a:rPr lang="en-US" dirty="0"/>
              <a:t>Safety Net Campaign </a:t>
            </a:r>
          </a:p>
        </p:txBody>
      </p:sp>
      <p:sp>
        <p:nvSpPr>
          <p:cNvPr id="4" name="Content Placeholder 3">
            <a:extLst>
              <a:ext uri="{FF2B5EF4-FFF2-40B4-BE49-F238E27FC236}">
                <a16:creationId xmlns:a16="http://schemas.microsoft.com/office/drawing/2014/main" id="{55078D0A-BBE3-47B5-B83A-AA1032D17885}"/>
              </a:ext>
            </a:extLst>
          </p:cNvPr>
          <p:cNvSpPr>
            <a:spLocks noGrp="1"/>
          </p:cNvSpPr>
          <p:nvPr>
            <p:ph sz="quarter" idx="2"/>
          </p:nvPr>
        </p:nvSpPr>
        <p:spPr>
          <a:xfrm>
            <a:off x="609600" y="1802794"/>
            <a:ext cx="8153400" cy="5055206"/>
          </a:xfrm>
        </p:spPr>
        <p:txBody>
          <a:bodyPr>
            <a:normAutofit fontScale="55000" lnSpcReduction="20000"/>
          </a:bodyPr>
          <a:lstStyle/>
          <a:p>
            <a:r>
              <a:rPr lang="en-US" sz="3600" dirty="0"/>
              <a:t>Ensures that all Alabama counties have a protocol for persons with ASD who may wander, bolt or elope. Project Lifesaver is a rescue and recovery program for children and adults.    </a:t>
            </a:r>
            <a:r>
              <a:rPr lang="en-US" sz="3600" dirty="0">
                <a:hlinkClick r:id="rId2"/>
              </a:rPr>
              <a:t>www.projectlifesaver.org</a:t>
            </a:r>
            <a:r>
              <a:rPr lang="en-US" sz="3600" dirty="0"/>
              <a:t>  Project Lifesaver is </a:t>
            </a:r>
            <a:r>
              <a:rPr lang="en-US" sz="3600" b="1" dirty="0"/>
              <a:t>free </a:t>
            </a:r>
            <a:r>
              <a:rPr lang="en-US" sz="3600" dirty="0"/>
              <a:t>to families. </a:t>
            </a:r>
            <a:r>
              <a:rPr lang="en-US" sz="3600" b="1" dirty="0"/>
              <a:t>Contact ASA for further information about Project Lifesaver.</a:t>
            </a:r>
            <a:endParaRPr lang="en-US" sz="3600" dirty="0"/>
          </a:p>
          <a:p>
            <a:pPr lvl="1"/>
            <a:r>
              <a:rPr lang="en-US" sz="3300" dirty="0"/>
              <a:t>Enrollees wear a small personal transmitter around the wrist or ankle</a:t>
            </a:r>
          </a:p>
          <a:p>
            <a:pPr lvl="1"/>
            <a:r>
              <a:rPr lang="en-US" sz="3300" dirty="0"/>
              <a:t>If wandering occurs, caregivers notify Project Lifesaver and an emergency team searches</a:t>
            </a:r>
          </a:p>
          <a:p>
            <a:pPr lvl="1"/>
            <a:r>
              <a:rPr lang="en-US" sz="3300" dirty="0"/>
              <a:t>Searches usually last minutes or hours instead of hours into days</a:t>
            </a:r>
          </a:p>
          <a:p>
            <a:pPr lvl="1"/>
            <a:r>
              <a:rPr lang="en-US" sz="3300" dirty="0"/>
              <a:t>Wristband or ankle bracelets are difficult to self remove and are waterproof</a:t>
            </a:r>
          </a:p>
          <a:p>
            <a:r>
              <a:rPr lang="en-US" sz="3600" dirty="0"/>
              <a:t>The majority of Alabama counties participate in Project Lifesaver.  Project Lifesaver can serve a family regardless of county enrollment. Families interested in Project Lifesaver for their loved one with ASD should </a:t>
            </a:r>
            <a:r>
              <a:rPr lang="en-US" sz="3600" b="1" dirty="0"/>
              <a:t>contact ASA for further information about Project Lifesaver.</a:t>
            </a:r>
            <a:endParaRPr lang="en-US" sz="3600" dirty="0"/>
          </a:p>
          <a:p>
            <a:r>
              <a:rPr lang="en-US" sz="3600" dirty="0"/>
              <a:t>Project Lifesaver also provides a fee based at home tracking system, PAL and Freedom4Kids.  This system has a $46 per month monitoring cost.   </a:t>
            </a:r>
            <a:r>
              <a:rPr lang="en-US" sz="3600" dirty="0">
                <a:hlinkClick r:id="rId3"/>
              </a:rPr>
              <a:t>http://www.projectlifesaver.org/Pal-info</a:t>
            </a:r>
            <a:r>
              <a:rPr lang="en-US" sz="3600" dirty="0"/>
              <a:t> or 877-580-LIFE (5433).</a:t>
            </a:r>
            <a:endParaRPr lang="en-US" dirty="0"/>
          </a:p>
        </p:txBody>
      </p:sp>
      <p:sp>
        <p:nvSpPr>
          <p:cNvPr id="5" name="Slide Number Placeholder 4">
            <a:extLst>
              <a:ext uri="{FF2B5EF4-FFF2-40B4-BE49-F238E27FC236}">
                <a16:creationId xmlns:a16="http://schemas.microsoft.com/office/drawing/2014/main" id="{F5807309-3B7A-4F23-B6A4-BA4DC74E736C}"/>
              </a:ext>
            </a:extLst>
          </p:cNvPr>
          <p:cNvSpPr>
            <a:spLocks noGrp="1"/>
          </p:cNvSpPr>
          <p:nvPr>
            <p:ph type="sldNum" sz="quarter" idx="16"/>
          </p:nvPr>
        </p:nvSpPr>
        <p:spPr/>
        <p:txBody>
          <a:bodyPr>
            <a:normAutofit fontScale="85000" lnSpcReduction="20000"/>
          </a:bodyPr>
          <a:lstStyle/>
          <a:p>
            <a:fld id="{10A2BF33-E76E-C74E-B6E1-3511D81ED3A6}" type="slidenum">
              <a:rPr lang="en-US" smtClean="0"/>
              <a:pPr/>
              <a:t>24</a:t>
            </a:fld>
            <a:endParaRPr lang="en-US"/>
          </a:p>
        </p:txBody>
      </p:sp>
      <p:pic>
        <p:nvPicPr>
          <p:cNvPr id="1026" name="Picture 2" descr="http://www.autism-alabama.org/wp-content/uploads/2014/08/SafetynetPC.jpg">
            <a:extLst>
              <a:ext uri="{FF2B5EF4-FFF2-40B4-BE49-F238E27FC236}">
                <a16:creationId xmlns:a16="http://schemas.microsoft.com/office/drawing/2014/main" id="{184AAC3F-5AEA-462B-A3B1-B28F41BBF4D9}"/>
              </a:ext>
            </a:extLst>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6799811" y="33569"/>
            <a:ext cx="2344189" cy="1562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638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tLang="en-US" dirty="0"/>
              <a:t>Autism ID Card</a:t>
            </a:r>
          </a:p>
        </p:txBody>
      </p:sp>
      <p:sp>
        <p:nvSpPr>
          <p:cNvPr id="296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8FEEECC-9E46-4761-804C-E0BEA8A041E1}" type="slidenum">
              <a:rPr lang="en-US" altLang="en-US" sz="1200">
                <a:solidFill>
                  <a:srgbClr val="FEFEFE"/>
                </a:solidFill>
              </a:rPr>
              <a:pPr eaLnBrk="1" hangingPunct="1"/>
              <a:t>25</a:t>
            </a:fld>
            <a:endParaRPr lang="en-US" altLang="en-US" sz="1200">
              <a:solidFill>
                <a:srgbClr val="FEFEFE"/>
              </a:solidFill>
            </a:endParaRPr>
          </a:p>
        </p:txBody>
      </p:sp>
      <p:pic>
        <p:nvPicPr>
          <p:cNvPr id="5" name="Picture 4">
            <a:extLst>
              <a:ext uri="{FF2B5EF4-FFF2-40B4-BE49-F238E27FC236}">
                <a16:creationId xmlns:a16="http://schemas.microsoft.com/office/drawing/2014/main" id="{83F95D57-C5EC-43B2-9936-4749DBCE514C}"/>
              </a:ext>
            </a:extLst>
          </p:cNvPr>
          <p:cNvPicPr>
            <a:picLocks noChangeAspect="1"/>
          </p:cNvPicPr>
          <p:nvPr/>
        </p:nvPicPr>
        <p:blipFill>
          <a:blip r:embed="rId3"/>
          <a:stretch>
            <a:fillRect/>
          </a:stretch>
        </p:blipFill>
        <p:spPr>
          <a:xfrm>
            <a:off x="-1" y="4212945"/>
            <a:ext cx="4588625" cy="2661680"/>
          </a:xfrm>
          <a:prstGeom prst="rect">
            <a:avLst/>
          </a:prstGeom>
        </p:spPr>
      </p:pic>
      <p:pic>
        <p:nvPicPr>
          <p:cNvPr id="2" name="Picture 1"/>
          <p:cNvPicPr>
            <a:picLocks noChangeAspect="1"/>
          </p:cNvPicPr>
          <p:nvPr/>
        </p:nvPicPr>
        <p:blipFill>
          <a:blip r:embed="rId4"/>
          <a:stretch>
            <a:fillRect/>
          </a:stretch>
        </p:blipFill>
        <p:spPr>
          <a:xfrm>
            <a:off x="0" y="1512105"/>
            <a:ext cx="4588625" cy="2587059"/>
          </a:xfrm>
          <a:prstGeom prst="rect">
            <a:avLst/>
          </a:prstGeom>
        </p:spPr>
      </p:pic>
      <p:sp>
        <p:nvSpPr>
          <p:cNvPr id="7" name="Content Placeholder 3">
            <a:extLst>
              <a:ext uri="{FF2B5EF4-FFF2-40B4-BE49-F238E27FC236}">
                <a16:creationId xmlns:a16="http://schemas.microsoft.com/office/drawing/2014/main" id="{587AE3FE-9D00-47B4-BEF3-32C607CC9F5B}"/>
              </a:ext>
            </a:extLst>
          </p:cNvPr>
          <p:cNvSpPr>
            <a:spLocks noGrp="1"/>
          </p:cNvSpPr>
          <p:nvPr>
            <p:ph sz="quarter" idx="1"/>
          </p:nvPr>
        </p:nvSpPr>
        <p:spPr>
          <a:xfrm>
            <a:off x="4721628" y="1516698"/>
            <a:ext cx="4239492" cy="5341302"/>
          </a:xfrm>
        </p:spPr>
        <p:txBody>
          <a:bodyPr>
            <a:normAutofit fontScale="92500" lnSpcReduction="20000"/>
          </a:bodyPr>
          <a:lstStyle/>
          <a:p>
            <a:r>
              <a:rPr lang="en-US" dirty="0"/>
              <a:t>Available through AL </a:t>
            </a:r>
            <a:r>
              <a:rPr lang="en-US" dirty="0" err="1"/>
              <a:t>Dept</a:t>
            </a:r>
            <a:r>
              <a:rPr lang="en-US" dirty="0"/>
              <a:t> Public Health.  </a:t>
            </a:r>
          </a:p>
          <a:p>
            <a:r>
              <a:rPr lang="en-US" dirty="0"/>
              <a:t>Complete an ASD Card Registration Form (available on ASA’s website) and bring to any county health department along with a government issued identification card or document and $10 to receive a card.</a:t>
            </a:r>
          </a:p>
          <a:p>
            <a:r>
              <a:rPr lang="en-US" dirty="0"/>
              <a:t>Form must be signed by healthcare provider.</a:t>
            </a:r>
          </a:p>
          <a:p>
            <a:r>
              <a:rPr lang="en-US" dirty="0"/>
              <a:t>Social story available on ASA webpage.</a:t>
            </a:r>
          </a:p>
          <a:p>
            <a:endParaRPr lang="en-US" dirty="0"/>
          </a:p>
        </p:txBody>
      </p:sp>
    </p:spTree>
    <p:extLst>
      <p:ext uri="{BB962C8B-B14F-4D97-AF65-F5344CB8AC3E}">
        <p14:creationId xmlns:p14="http://schemas.microsoft.com/office/powerpoint/2010/main" val="1103865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CCA1A-2211-4E3C-9EA5-12D2C9FA9CFF}"/>
              </a:ext>
            </a:extLst>
          </p:cNvPr>
          <p:cNvSpPr>
            <a:spLocks noGrp="1"/>
          </p:cNvSpPr>
          <p:nvPr>
            <p:ph type="title"/>
          </p:nvPr>
        </p:nvSpPr>
        <p:spPr/>
        <p:txBody>
          <a:bodyPr/>
          <a:lstStyle/>
          <a:p>
            <a:r>
              <a:rPr lang="en-US" dirty="0"/>
              <a:t>Respite Programs</a:t>
            </a:r>
          </a:p>
        </p:txBody>
      </p:sp>
      <p:sp>
        <p:nvSpPr>
          <p:cNvPr id="3" name="Slide Number Placeholder 2">
            <a:extLst>
              <a:ext uri="{FF2B5EF4-FFF2-40B4-BE49-F238E27FC236}">
                <a16:creationId xmlns:a16="http://schemas.microsoft.com/office/drawing/2014/main" id="{9206531B-8FA1-4E2C-A560-425900C27008}"/>
              </a:ext>
            </a:extLst>
          </p:cNvPr>
          <p:cNvSpPr>
            <a:spLocks noGrp="1"/>
          </p:cNvSpPr>
          <p:nvPr>
            <p:ph type="sldNum" sz="quarter" idx="12"/>
          </p:nvPr>
        </p:nvSpPr>
        <p:spPr/>
        <p:txBody>
          <a:bodyPr>
            <a:normAutofit fontScale="85000" lnSpcReduction="20000"/>
          </a:bodyPr>
          <a:lstStyle/>
          <a:p>
            <a:fld id="{10A2BF33-E76E-C74E-B6E1-3511D81ED3A6}" type="slidenum">
              <a:rPr lang="en-US" smtClean="0"/>
              <a:pPr/>
              <a:t>26</a:t>
            </a:fld>
            <a:endParaRPr lang="en-US"/>
          </a:p>
        </p:txBody>
      </p:sp>
      <p:pic>
        <p:nvPicPr>
          <p:cNvPr id="3074" name="Picture 2" descr="https://www.autism-alabama.org/wp-content/uploads/2016/12/Respite-Program.jpg">
            <a:extLst>
              <a:ext uri="{FF2B5EF4-FFF2-40B4-BE49-F238E27FC236}">
                <a16:creationId xmlns:a16="http://schemas.microsoft.com/office/drawing/2014/main" id="{6938BC44-BD3A-4A32-ABE0-00EA77C2F8F2}"/>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68304" y="1633076"/>
            <a:ext cx="3454841" cy="180839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388C2E41-0D12-44ED-ABDC-CE9D5AA5D194}"/>
              </a:ext>
            </a:extLst>
          </p:cNvPr>
          <p:cNvSpPr txBox="1">
            <a:spLocks/>
          </p:cNvSpPr>
          <p:nvPr/>
        </p:nvSpPr>
        <p:spPr>
          <a:xfrm>
            <a:off x="533400" y="3688771"/>
            <a:ext cx="3539836" cy="2263142"/>
          </a:xfrm>
          <a:prstGeom prst="rect">
            <a:avLst/>
          </a:prstGeom>
        </p:spPr>
        <p:txBody>
          <a:bodyPr vert="horz">
            <a:normAutofit fontScale="400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defTabSz="914400">
              <a:buNone/>
            </a:pPr>
            <a:r>
              <a:rPr lang="en-US" sz="7200" dirty="0"/>
              <a:t>Contact </a:t>
            </a:r>
            <a:r>
              <a:rPr lang="en-US" sz="7200" dirty="0">
                <a:hlinkClick r:id="rId3"/>
              </a:rPr>
              <a:t>michelle@autism-alabama.org</a:t>
            </a:r>
            <a:r>
              <a:rPr lang="en-US" sz="7200" dirty="0"/>
              <a:t> for more information.  Application available on ASA website.</a:t>
            </a:r>
          </a:p>
          <a:p>
            <a:pPr defTabSz="914400"/>
            <a:endParaRPr lang="en-US" dirty="0"/>
          </a:p>
        </p:txBody>
      </p:sp>
      <p:pic>
        <p:nvPicPr>
          <p:cNvPr id="1026" name="Picture 2" descr="Alabama Lifespan Respite Resource Network">
            <a:extLst>
              <a:ext uri="{FF2B5EF4-FFF2-40B4-BE49-F238E27FC236}">
                <a16:creationId xmlns:a16="http://schemas.microsoft.com/office/drawing/2014/main" id="{F4AABA43-A3AA-49D9-B01F-EC47716F7E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3145" y="1848889"/>
            <a:ext cx="4754334" cy="121019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11573627-3F6B-4412-AF81-2F4172B61E29}"/>
              </a:ext>
            </a:extLst>
          </p:cNvPr>
          <p:cNvSpPr txBox="1">
            <a:spLocks/>
          </p:cNvSpPr>
          <p:nvPr/>
        </p:nvSpPr>
        <p:spPr>
          <a:xfrm>
            <a:off x="4830394" y="3871595"/>
            <a:ext cx="3539836" cy="981970"/>
          </a:xfrm>
          <a:prstGeom prst="rect">
            <a:avLst/>
          </a:prstGeom>
        </p:spPr>
        <p:txBody>
          <a:bodyPr vert="horz">
            <a:normAutofit fontScale="6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defTabSz="914400">
              <a:buNone/>
            </a:pPr>
            <a:r>
              <a:rPr lang="en-US" sz="6000" dirty="0"/>
              <a:t>1-866-RESTALA</a:t>
            </a:r>
          </a:p>
          <a:p>
            <a:pPr defTabSz="914400"/>
            <a:endParaRPr lang="en-US" dirty="0"/>
          </a:p>
        </p:txBody>
      </p:sp>
    </p:spTree>
    <p:extLst>
      <p:ext uri="{BB962C8B-B14F-4D97-AF65-F5344CB8AC3E}">
        <p14:creationId xmlns:p14="http://schemas.microsoft.com/office/powerpoint/2010/main" val="292721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221F1-F30B-4945-B7E1-36CB7069BBDA}"/>
              </a:ext>
            </a:extLst>
          </p:cNvPr>
          <p:cNvSpPr>
            <a:spLocks noGrp="1"/>
          </p:cNvSpPr>
          <p:nvPr>
            <p:ph type="title"/>
          </p:nvPr>
        </p:nvSpPr>
        <p:spPr/>
        <p:txBody>
          <a:bodyPr/>
          <a:lstStyle/>
          <a:p>
            <a:r>
              <a:rPr lang="en-US" dirty="0"/>
              <a:t>Autism Friendly Campaign</a:t>
            </a:r>
          </a:p>
        </p:txBody>
      </p:sp>
      <p:sp>
        <p:nvSpPr>
          <p:cNvPr id="3" name="Slide Number Placeholder 2">
            <a:extLst>
              <a:ext uri="{FF2B5EF4-FFF2-40B4-BE49-F238E27FC236}">
                <a16:creationId xmlns:a16="http://schemas.microsoft.com/office/drawing/2014/main" id="{9DC19FA7-E20E-443F-8E80-483F0EAB3CE5}"/>
              </a:ext>
            </a:extLst>
          </p:cNvPr>
          <p:cNvSpPr>
            <a:spLocks noGrp="1"/>
          </p:cNvSpPr>
          <p:nvPr>
            <p:ph type="sldNum" sz="quarter" idx="12"/>
          </p:nvPr>
        </p:nvSpPr>
        <p:spPr/>
        <p:txBody>
          <a:bodyPr>
            <a:normAutofit fontScale="85000" lnSpcReduction="20000"/>
          </a:bodyPr>
          <a:lstStyle/>
          <a:p>
            <a:fld id="{10A2BF33-E76E-C74E-B6E1-3511D81ED3A6}" type="slidenum">
              <a:rPr lang="en-US" smtClean="0"/>
              <a:pPr/>
              <a:t>27</a:t>
            </a:fld>
            <a:endParaRPr lang="en-US"/>
          </a:p>
        </p:txBody>
      </p:sp>
      <p:sp>
        <p:nvSpPr>
          <p:cNvPr id="4" name="Content Placeholder 3">
            <a:extLst>
              <a:ext uri="{FF2B5EF4-FFF2-40B4-BE49-F238E27FC236}">
                <a16:creationId xmlns:a16="http://schemas.microsoft.com/office/drawing/2014/main" id="{EC2DF910-0383-461B-BDBC-72F13CEC50DF}"/>
              </a:ext>
            </a:extLst>
          </p:cNvPr>
          <p:cNvSpPr>
            <a:spLocks noGrp="1"/>
          </p:cNvSpPr>
          <p:nvPr>
            <p:ph sz="quarter" idx="1"/>
          </p:nvPr>
        </p:nvSpPr>
        <p:spPr/>
        <p:txBody>
          <a:bodyPr>
            <a:normAutofit lnSpcReduction="10000"/>
          </a:bodyPr>
          <a:lstStyle/>
          <a:p>
            <a:pPr marL="0" indent="0">
              <a:buNone/>
            </a:pPr>
            <a:r>
              <a:rPr lang="en-US" dirty="0"/>
              <a:t>Regions, ASO, Red Mtn. Theatre Co., Birmingham, Museum of Art…</a:t>
            </a:r>
          </a:p>
          <a:p>
            <a:r>
              <a:rPr lang="en-US" dirty="0"/>
              <a:t>Educating local businesses and organizations about autism</a:t>
            </a:r>
          </a:p>
          <a:p>
            <a:r>
              <a:rPr lang="en-US" dirty="0"/>
              <a:t> Providing a mechanism for businesses/organizations to promote their awareness and autism friendly programs to families with autism</a:t>
            </a:r>
          </a:p>
          <a:p>
            <a:r>
              <a:rPr lang="en-US" dirty="0"/>
              <a:t>  Informing local businesses/organizations about the benefits of becoming “autism friendly”</a:t>
            </a:r>
          </a:p>
          <a:p>
            <a:endParaRPr lang="en-US" dirty="0"/>
          </a:p>
          <a:p>
            <a:endParaRPr lang="en-US" dirty="0"/>
          </a:p>
        </p:txBody>
      </p:sp>
    </p:spTree>
    <p:extLst>
      <p:ext uri="{BB962C8B-B14F-4D97-AF65-F5344CB8AC3E}">
        <p14:creationId xmlns:p14="http://schemas.microsoft.com/office/powerpoint/2010/main" val="1700885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8D4D9D-6D3D-4604-9671-66FAFE4567C2}"/>
              </a:ext>
            </a:extLst>
          </p:cNvPr>
          <p:cNvSpPr>
            <a:spLocks noGrp="1"/>
          </p:cNvSpPr>
          <p:nvPr>
            <p:ph type="sldNum" sz="quarter" idx="12"/>
          </p:nvPr>
        </p:nvSpPr>
        <p:spPr/>
        <p:txBody>
          <a:bodyPr>
            <a:normAutofit fontScale="85000" lnSpcReduction="20000"/>
          </a:bodyPr>
          <a:lstStyle/>
          <a:p>
            <a:fld id="{10A2BF33-E76E-C74E-B6E1-3511D81ED3A6}" type="slidenum">
              <a:rPr lang="en-US" smtClean="0"/>
              <a:pPr/>
              <a:t>28</a:t>
            </a:fld>
            <a:endParaRPr lang="en-US"/>
          </a:p>
        </p:txBody>
      </p:sp>
      <p:sp>
        <p:nvSpPr>
          <p:cNvPr id="4" name="Content Placeholder 3">
            <a:extLst>
              <a:ext uri="{FF2B5EF4-FFF2-40B4-BE49-F238E27FC236}">
                <a16:creationId xmlns:a16="http://schemas.microsoft.com/office/drawing/2014/main" id="{35164F22-2BFC-4133-AE50-987447B2F609}"/>
              </a:ext>
            </a:extLst>
          </p:cNvPr>
          <p:cNvSpPr>
            <a:spLocks noGrp="1"/>
          </p:cNvSpPr>
          <p:nvPr>
            <p:ph sz="quarter" idx="1"/>
          </p:nvPr>
        </p:nvSpPr>
        <p:spPr>
          <a:xfrm>
            <a:off x="612648" y="2410691"/>
            <a:ext cx="8153400" cy="3685308"/>
          </a:xfrm>
        </p:spPr>
        <p:txBody>
          <a:bodyPr>
            <a:normAutofit/>
          </a:bodyPr>
          <a:lstStyle/>
          <a:p>
            <a:r>
              <a:rPr lang="en-US" dirty="0"/>
              <a:t>al.enablesavings.com</a:t>
            </a:r>
          </a:p>
          <a:p>
            <a:r>
              <a:rPr lang="en-US" dirty="0"/>
              <a:t>Allows individuals with disabilities to open tax-exempt savings accounts to save for disability-related expenses without impacting eligibility for resource-based benefits. </a:t>
            </a:r>
          </a:p>
          <a:p>
            <a:r>
              <a:rPr lang="en-US" dirty="0"/>
              <a:t>Annual contribution limit $14,000</a:t>
            </a:r>
          </a:p>
          <a:p>
            <a:r>
              <a:rPr lang="en-US" dirty="0"/>
              <a:t>Account limit $100,000</a:t>
            </a:r>
          </a:p>
        </p:txBody>
      </p:sp>
      <p:pic>
        <p:nvPicPr>
          <p:cNvPr id="1028" name="Picture 4" descr="Enable Savings Plan Alabama Home">
            <a:extLst>
              <a:ext uri="{FF2B5EF4-FFF2-40B4-BE49-F238E27FC236}">
                <a16:creationId xmlns:a16="http://schemas.microsoft.com/office/drawing/2014/main" id="{053F75DB-A566-4440-9223-CC03F1EAE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53658"/>
            <a:ext cx="4245993" cy="217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928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066800" y="533400"/>
            <a:ext cx="7024688" cy="685800"/>
          </a:xfrm>
        </p:spPr>
        <p:txBody>
          <a:bodyPr>
            <a:normAutofit fontScale="90000"/>
          </a:bodyPr>
          <a:lstStyle/>
          <a:p>
            <a:r>
              <a:rPr lang="en-US" altLang="en-US"/>
              <a:t>Networking Groups</a:t>
            </a:r>
          </a:p>
        </p:txBody>
      </p:sp>
      <p:sp>
        <p:nvSpPr>
          <p:cNvPr id="2560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8C2B321-3041-4809-911B-0C00C9F496F6}" type="slidenum">
              <a:rPr lang="en-US" altLang="en-US" sz="1200">
                <a:solidFill>
                  <a:srgbClr val="FEFEFE"/>
                </a:solidFill>
              </a:rPr>
              <a:pPr eaLnBrk="1" hangingPunct="1"/>
              <a:t>29</a:t>
            </a:fld>
            <a:endParaRPr lang="en-US" altLang="en-US" sz="1200">
              <a:solidFill>
                <a:srgbClr val="FEFEFE"/>
              </a:solidFill>
            </a:endParaRPr>
          </a:p>
        </p:txBody>
      </p:sp>
      <p:pic>
        <p:nvPicPr>
          <p:cNvPr id="2560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 y="1542911"/>
            <a:ext cx="33528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267200" y="2152968"/>
            <a:ext cx="4419600" cy="4555093"/>
          </a:xfrm>
          <a:prstGeom prst="rect">
            <a:avLst/>
          </a:prstGeom>
          <a:noFill/>
        </p:spPr>
        <p:txBody>
          <a:bodyPr numCol="2">
            <a:spAutoFit/>
          </a:bodyPr>
          <a:lstStyle/>
          <a:p>
            <a:pPr marL="171450" indent="-171450">
              <a:buFont typeface="Arial"/>
              <a:buChar char="•"/>
              <a:defRPr/>
            </a:pPr>
            <a:r>
              <a:rPr lang="en-US" sz="1700" dirty="0">
                <a:latin typeface="Arial" charset="0"/>
                <a:ea typeface="ＭＳ Ｐゴシック" charset="0"/>
                <a:cs typeface="ＭＳ Ｐゴシック" charset="0"/>
              </a:rPr>
              <a:t>Alexander City</a:t>
            </a:r>
          </a:p>
          <a:p>
            <a:pPr marL="171450" indent="-171450">
              <a:buFont typeface="Arial"/>
              <a:buChar char="•"/>
              <a:defRPr/>
            </a:pPr>
            <a:r>
              <a:rPr lang="en-US" sz="1700" dirty="0">
                <a:latin typeface="Arial" charset="0"/>
                <a:ea typeface="ＭＳ Ｐゴシック" charset="0"/>
                <a:cs typeface="ＭＳ Ｐゴシック" charset="0"/>
              </a:rPr>
              <a:t>Auburn</a:t>
            </a:r>
          </a:p>
          <a:p>
            <a:pPr marL="171450" indent="-171450">
              <a:buFont typeface="Arial"/>
              <a:buChar char="•"/>
              <a:defRPr/>
            </a:pPr>
            <a:r>
              <a:rPr lang="en-US" sz="1700" dirty="0">
                <a:latin typeface="Arial" charset="0"/>
                <a:ea typeface="ＭＳ Ｐゴシック" charset="0"/>
                <a:cs typeface="ＭＳ Ｐゴシック" charset="0"/>
              </a:rPr>
              <a:t>Birmingham</a:t>
            </a:r>
          </a:p>
          <a:p>
            <a:pPr marL="171450" indent="-171450">
              <a:buFont typeface="Arial"/>
              <a:buChar char="•"/>
              <a:defRPr/>
            </a:pPr>
            <a:r>
              <a:rPr lang="en-US" sz="1700" dirty="0">
                <a:latin typeface="Arial" charset="0"/>
                <a:ea typeface="ＭＳ Ｐゴシック" charset="0"/>
                <a:cs typeface="ＭＳ Ｐゴシック" charset="0"/>
              </a:rPr>
              <a:t>Blount County</a:t>
            </a:r>
          </a:p>
          <a:p>
            <a:pPr marL="171450" indent="-171450">
              <a:buFont typeface="Arial"/>
              <a:buChar char="•"/>
              <a:defRPr/>
            </a:pPr>
            <a:r>
              <a:rPr lang="en-US" sz="1700" dirty="0">
                <a:latin typeface="Arial" charset="0"/>
                <a:ea typeface="ＭＳ Ｐゴシック" charset="0"/>
                <a:cs typeface="ＭＳ Ｐゴシック" charset="0"/>
              </a:rPr>
              <a:t>Calhoun County</a:t>
            </a:r>
          </a:p>
          <a:p>
            <a:pPr marL="171450" indent="-171450">
              <a:buFont typeface="Arial"/>
              <a:buChar char="•"/>
              <a:defRPr/>
            </a:pPr>
            <a:r>
              <a:rPr lang="en-US" sz="1700" dirty="0">
                <a:latin typeface="Arial" charset="0"/>
                <a:ea typeface="ＭＳ Ｐゴシック" charset="0"/>
                <a:cs typeface="ＭＳ Ｐゴシック" charset="0"/>
              </a:rPr>
              <a:t>Centerpoint</a:t>
            </a:r>
          </a:p>
          <a:p>
            <a:pPr marL="171450" indent="-171450">
              <a:buFont typeface="Arial"/>
              <a:buChar char="•"/>
              <a:defRPr/>
            </a:pPr>
            <a:r>
              <a:rPr lang="en-US" sz="1700" dirty="0">
                <a:latin typeface="Arial" charset="0"/>
                <a:ea typeface="ＭＳ Ｐゴシック" charset="0"/>
                <a:cs typeface="ＭＳ Ｐゴシック" charset="0"/>
              </a:rPr>
              <a:t>Chilton County</a:t>
            </a:r>
          </a:p>
          <a:p>
            <a:pPr marL="171450" indent="-171450">
              <a:buFont typeface="Arial"/>
              <a:buChar char="•"/>
              <a:defRPr/>
            </a:pPr>
            <a:r>
              <a:rPr lang="en-US" sz="1700" dirty="0">
                <a:latin typeface="Arial" charset="0"/>
                <a:ea typeface="ＭＳ Ｐゴシック" charset="0"/>
                <a:cs typeface="ＭＳ Ｐゴシック" charset="0"/>
              </a:rPr>
              <a:t>Clarke/Washington Counties</a:t>
            </a:r>
          </a:p>
          <a:p>
            <a:pPr marL="171450" indent="-171450">
              <a:buFont typeface="Arial"/>
              <a:buChar char="•"/>
              <a:defRPr/>
            </a:pPr>
            <a:r>
              <a:rPr lang="en-US" sz="1700" dirty="0">
                <a:latin typeface="Arial" charset="0"/>
                <a:ea typeface="ＭＳ Ｐゴシック" charset="0"/>
                <a:cs typeface="ＭＳ Ｐゴシック" charset="0"/>
              </a:rPr>
              <a:t>Cullman County</a:t>
            </a:r>
          </a:p>
          <a:p>
            <a:pPr marL="171450" indent="-171450">
              <a:buFont typeface="Arial"/>
              <a:buChar char="•"/>
              <a:defRPr/>
            </a:pPr>
            <a:r>
              <a:rPr lang="en-US" sz="1700" dirty="0">
                <a:latin typeface="Arial" charset="0"/>
                <a:ea typeface="ＭＳ Ｐゴシック" charset="0"/>
                <a:cs typeface="ＭＳ Ｐゴシック" charset="0"/>
              </a:rPr>
              <a:t>Decatur/Hartselle</a:t>
            </a:r>
          </a:p>
          <a:p>
            <a:pPr marL="171450" indent="-171450">
              <a:buFont typeface="Arial"/>
              <a:buChar char="•"/>
              <a:defRPr/>
            </a:pPr>
            <a:r>
              <a:rPr lang="en-US" sz="1700" dirty="0">
                <a:latin typeface="Arial" charset="0"/>
                <a:ea typeface="ＭＳ Ｐゴシック" charset="0"/>
                <a:cs typeface="ＭＳ Ｐゴシック" charset="0"/>
              </a:rPr>
              <a:t>DeKalb County</a:t>
            </a:r>
          </a:p>
          <a:p>
            <a:pPr marL="171450" indent="-171450">
              <a:buFont typeface="Arial"/>
              <a:buChar char="•"/>
              <a:defRPr/>
            </a:pPr>
            <a:r>
              <a:rPr lang="en-US" sz="1700" dirty="0">
                <a:latin typeface="Arial" charset="0"/>
                <a:ea typeface="ＭＳ Ｐゴシック" charset="0"/>
                <a:cs typeface="ＭＳ Ｐゴシック" charset="0"/>
              </a:rPr>
              <a:t>Demopolis</a:t>
            </a:r>
          </a:p>
          <a:p>
            <a:pPr marL="171450" indent="-171450">
              <a:buFont typeface="Arial"/>
              <a:buChar char="•"/>
              <a:defRPr/>
            </a:pPr>
            <a:r>
              <a:rPr lang="en-US" sz="1700" dirty="0">
                <a:latin typeface="Arial" charset="0"/>
                <a:ea typeface="ＭＳ Ｐゴシック" charset="0"/>
                <a:cs typeface="ＭＳ Ｐゴシック" charset="0"/>
              </a:rPr>
              <a:t>Dothan</a:t>
            </a:r>
          </a:p>
          <a:p>
            <a:pPr marL="171450" indent="-171450">
              <a:buFont typeface="Arial"/>
              <a:buChar char="•"/>
              <a:defRPr/>
            </a:pPr>
            <a:r>
              <a:rPr lang="en-US" sz="1700" dirty="0">
                <a:latin typeface="Arial" charset="0"/>
                <a:ea typeface="ＭＳ Ｐゴシック" charset="0"/>
                <a:cs typeface="ＭＳ Ｐゴシック" charset="0"/>
              </a:rPr>
              <a:t>Florence</a:t>
            </a:r>
          </a:p>
          <a:p>
            <a:pPr marL="171450" indent="-171450">
              <a:buFont typeface="Arial"/>
              <a:buChar char="•"/>
              <a:defRPr/>
            </a:pPr>
            <a:r>
              <a:rPr lang="en-US" sz="1700" dirty="0">
                <a:latin typeface="Arial" charset="0"/>
                <a:ea typeface="ＭＳ Ｐゴシック" charset="0"/>
                <a:cs typeface="ＭＳ Ｐゴシック" charset="0"/>
              </a:rPr>
              <a:t>Gadsden/Etowah County</a:t>
            </a:r>
          </a:p>
          <a:p>
            <a:pPr marL="171450" indent="-171450">
              <a:buFont typeface="Arial"/>
              <a:buChar char="•"/>
              <a:defRPr/>
            </a:pPr>
            <a:r>
              <a:rPr lang="en-US" sz="1700" dirty="0">
                <a:latin typeface="Arial" charset="0"/>
                <a:ea typeface="ＭＳ Ｐゴシック" charset="0"/>
                <a:cs typeface="ＭＳ Ｐゴシック" charset="0"/>
              </a:rPr>
              <a:t>Gulf Shores</a:t>
            </a:r>
          </a:p>
          <a:p>
            <a:pPr marL="171450" indent="-171450">
              <a:buFont typeface="Arial"/>
              <a:buChar char="•"/>
              <a:defRPr/>
            </a:pPr>
            <a:r>
              <a:rPr lang="en-US" sz="1700" dirty="0">
                <a:latin typeface="Arial" charset="0"/>
                <a:ea typeface="ＭＳ Ｐゴシック" charset="0"/>
                <a:cs typeface="ＭＳ Ｐゴシック" charset="0"/>
              </a:rPr>
              <a:t>Hamilton</a:t>
            </a:r>
          </a:p>
          <a:p>
            <a:pPr marL="171450" indent="-171450">
              <a:buFont typeface="Arial"/>
              <a:buChar char="•"/>
              <a:defRPr/>
            </a:pPr>
            <a:r>
              <a:rPr lang="en-US" sz="1700" dirty="0">
                <a:latin typeface="Arial" charset="0"/>
                <a:ea typeface="ＭＳ Ｐゴシック" charset="0"/>
                <a:cs typeface="ＭＳ Ｐゴシック" charset="0"/>
              </a:rPr>
              <a:t>Huntsville</a:t>
            </a:r>
          </a:p>
          <a:p>
            <a:pPr marL="171450" indent="-171450">
              <a:buFont typeface="Arial"/>
              <a:buChar char="•"/>
              <a:defRPr/>
            </a:pPr>
            <a:r>
              <a:rPr lang="en-US" sz="1700" dirty="0">
                <a:latin typeface="Arial" charset="0"/>
                <a:ea typeface="ＭＳ Ｐゴシック" charset="0"/>
                <a:cs typeface="ＭＳ Ｐゴシック" charset="0"/>
              </a:rPr>
              <a:t>Limestone County</a:t>
            </a:r>
          </a:p>
          <a:p>
            <a:pPr marL="171450" indent="-171450">
              <a:buFont typeface="Arial"/>
              <a:buChar char="•"/>
              <a:defRPr/>
            </a:pPr>
            <a:r>
              <a:rPr lang="en-US" sz="1700" dirty="0">
                <a:latin typeface="Arial" charset="0"/>
                <a:ea typeface="ＭＳ Ｐゴシック" charset="0"/>
                <a:cs typeface="ＭＳ Ｐゴシック" charset="0"/>
              </a:rPr>
              <a:t>Lineville</a:t>
            </a:r>
          </a:p>
          <a:p>
            <a:pPr marL="171450" indent="-171450">
              <a:buFont typeface="Arial"/>
              <a:buChar char="•"/>
              <a:defRPr/>
            </a:pPr>
            <a:r>
              <a:rPr lang="en-US" sz="1700" dirty="0">
                <a:latin typeface="Arial" charset="0"/>
                <a:ea typeface="ＭＳ Ｐゴシック" charset="0"/>
                <a:cs typeface="ＭＳ Ｐゴシック" charset="0"/>
              </a:rPr>
              <a:t>Mobile</a:t>
            </a:r>
          </a:p>
          <a:p>
            <a:pPr marL="171450" indent="-171450">
              <a:buFont typeface="Arial"/>
              <a:buChar char="•"/>
              <a:defRPr/>
            </a:pPr>
            <a:r>
              <a:rPr lang="en-US" sz="1700" dirty="0">
                <a:latin typeface="Arial" charset="0"/>
                <a:ea typeface="ＭＳ Ｐゴシック" charset="0"/>
                <a:cs typeface="ＭＳ Ｐゴシック" charset="0"/>
              </a:rPr>
              <a:t>Montgomery/Tri-County</a:t>
            </a:r>
          </a:p>
          <a:p>
            <a:pPr marL="171450" indent="-171450">
              <a:buFont typeface="Arial"/>
              <a:buChar char="•"/>
              <a:defRPr/>
            </a:pPr>
            <a:r>
              <a:rPr lang="en-US" sz="1700" dirty="0">
                <a:latin typeface="Arial" charset="0"/>
                <a:ea typeface="ＭＳ Ｐゴシック" charset="0"/>
                <a:cs typeface="ＭＳ Ｐゴシック" charset="0"/>
              </a:rPr>
              <a:t>Selma/Dallas County</a:t>
            </a:r>
          </a:p>
          <a:p>
            <a:pPr marL="171450" indent="-171450">
              <a:buFont typeface="Arial"/>
              <a:buChar char="•"/>
              <a:defRPr/>
            </a:pPr>
            <a:r>
              <a:rPr lang="en-US" sz="1700" dirty="0">
                <a:latin typeface="Arial" charset="0"/>
                <a:ea typeface="ＭＳ Ｐゴシック" charset="0"/>
                <a:cs typeface="ＭＳ Ｐゴシック" charset="0"/>
              </a:rPr>
              <a:t>St. Clair County</a:t>
            </a:r>
          </a:p>
          <a:p>
            <a:pPr marL="171450" indent="-171450">
              <a:buFont typeface="Arial"/>
              <a:buChar char="•"/>
              <a:defRPr/>
            </a:pPr>
            <a:r>
              <a:rPr lang="en-US" sz="1700" dirty="0">
                <a:latin typeface="Arial" charset="0"/>
                <a:ea typeface="ＭＳ Ｐゴシック" charset="0"/>
                <a:cs typeface="ＭＳ Ｐゴシック" charset="0"/>
              </a:rPr>
              <a:t>Sumter County</a:t>
            </a:r>
          </a:p>
          <a:p>
            <a:pPr marL="171450" indent="-171450">
              <a:buFont typeface="Arial"/>
              <a:buChar char="•"/>
              <a:defRPr/>
            </a:pPr>
            <a:r>
              <a:rPr lang="en-US" sz="1700" dirty="0">
                <a:latin typeface="Arial" charset="0"/>
                <a:ea typeface="ＭＳ Ｐゴシック" charset="0"/>
                <a:cs typeface="ＭＳ Ｐゴシック" charset="0"/>
              </a:rPr>
              <a:t>Troy</a:t>
            </a:r>
          </a:p>
          <a:p>
            <a:pPr marL="171450" indent="-171450">
              <a:buFont typeface="Arial"/>
              <a:buChar char="•"/>
              <a:defRPr/>
            </a:pPr>
            <a:r>
              <a:rPr lang="en-US" sz="1700" dirty="0">
                <a:latin typeface="Arial" charset="0"/>
                <a:ea typeface="ＭＳ Ｐゴシック" charset="0"/>
                <a:cs typeface="ＭＳ Ｐゴシック" charset="0"/>
              </a:rPr>
              <a:t>Tuscaloosa</a:t>
            </a:r>
          </a:p>
          <a:p>
            <a:pPr marL="171450" indent="-171450">
              <a:buFont typeface="Arial"/>
              <a:buChar char="•"/>
              <a:defRPr/>
            </a:pPr>
            <a:r>
              <a:rPr lang="en-US" sz="1700" dirty="0">
                <a:latin typeface="Arial" charset="0"/>
                <a:ea typeface="ＭＳ Ｐゴシック" charset="0"/>
                <a:cs typeface="ＭＳ Ｐゴシック" charset="0"/>
              </a:rPr>
              <a:t>Walker County</a:t>
            </a:r>
          </a:p>
          <a:p>
            <a:pPr marL="171450" indent="-171450">
              <a:buFont typeface="Arial"/>
              <a:buChar char="•"/>
              <a:defRPr/>
            </a:pPr>
            <a:r>
              <a:rPr lang="en-US" sz="1700" dirty="0">
                <a:latin typeface="Arial" charset="0"/>
                <a:ea typeface="ＭＳ Ｐゴシック" charset="0"/>
                <a:cs typeface="ＭＳ Ｐゴシック" charset="0"/>
              </a:rPr>
              <a:t>Winfield</a:t>
            </a:r>
          </a:p>
        </p:txBody>
      </p:sp>
      <p:sp>
        <p:nvSpPr>
          <p:cNvPr id="25605" name="TextBox 7"/>
          <p:cNvSpPr txBox="1">
            <a:spLocks noChangeArrowheads="1"/>
          </p:cNvSpPr>
          <p:nvPr/>
        </p:nvSpPr>
        <p:spPr bwMode="auto">
          <a:xfrm>
            <a:off x="4648200" y="1516698"/>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800" b="1" u="sng" dirty="0"/>
              <a:t>Areas Represented:</a:t>
            </a:r>
          </a:p>
        </p:txBody>
      </p:sp>
    </p:spTree>
    <p:extLst>
      <p:ext uri="{BB962C8B-B14F-4D97-AF65-F5344CB8AC3E}">
        <p14:creationId xmlns:p14="http://schemas.microsoft.com/office/powerpoint/2010/main" val="2481426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94B04B-3E93-43E9-912F-B27D890619AC}"/>
              </a:ext>
            </a:extLst>
          </p:cNvPr>
          <p:cNvSpPr>
            <a:spLocks noGrp="1"/>
          </p:cNvSpPr>
          <p:nvPr>
            <p:ph idx="1"/>
          </p:nvPr>
        </p:nvSpPr>
        <p:spPr>
          <a:xfrm>
            <a:off x="5600700" y="698270"/>
            <a:ext cx="3543300" cy="5170516"/>
          </a:xfrm>
        </p:spPr>
        <p:txBody>
          <a:bodyPr>
            <a:normAutofit/>
          </a:bodyPr>
          <a:lstStyle/>
          <a:p>
            <a:r>
              <a:rPr lang="en-US" sz="4000" dirty="0">
                <a:latin typeface="Baskerville Old Face" panose="02020602080505020303" pitchFamily="18" charset="0"/>
              </a:rPr>
              <a:t>“Invention, my dear friends, is 93% perspiration, 6% electricity, 4% evaporation, and 2% butterscotch ripple”</a:t>
            </a:r>
          </a:p>
          <a:p>
            <a:endParaRPr lang="en-US" dirty="0"/>
          </a:p>
        </p:txBody>
      </p:sp>
      <p:sp>
        <p:nvSpPr>
          <p:cNvPr id="4" name="Slide Number Placeholder 3">
            <a:extLst>
              <a:ext uri="{FF2B5EF4-FFF2-40B4-BE49-F238E27FC236}">
                <a16:creationId xmlns:a16="http://schemas.microsoft.com/office/drawing/2014/main" id="{4C367EFB-5662-4BFB-851E-4E8B01920DB8}"/>
              </a:ext>
            </a:extLst>
          </p:cNvPr>
          <p:cNvSpPr>
            <a:spLocks noGrp="1"/>
          </p:cNvSpPr>
          <p:nvPr>
            <p:ph type="sldNum" sz="quarter" idx="12"/>
          </p:nvPr>
        </p:nvSpPr>
        <p:spPr/>
        <p:txBody>
          <a:bodyPr/>
          <a:lstStyle/>
          <a:p>
            <a:fld id="{10A2BF33-E76E-C74E-B6E1-3511D81ED3A6}" type="slidenum">
              <a:rPr lang="en-US" smtClean="0"/>
              <a:pPr/>
              <a:t>3</a:t>
            </a:fld>
            <a:endParaRPr lang="en-US"/>
          </a:p>
        </p:txBody>
      </p:sp>
      <p:pic>
        <p:nvPicPr>
          <p:cNvPr id="2050" name="Picture 2" descr="Image result for bicycle sewing machine">
            <a:extLst>
              <a:ext uri="{FF2B5EF4-FFF2-40B4-BE49-F238E27FC236}">
                <a16:creationId xmlns:a16="http://schemas.microsoft.com/office/drawing/2014/main" id="{39751ECD-9F4F-4CFB-992B-52167E323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007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649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B58B6-10F3-47A7-AE4C-9E871B117DEB}"/>
              </a:ext>
            </a:extLst>
          </p:cNvPr>
          <p:cNvSpPr>
            <a:spLocks noGrp="1"/>
          </p:cNvSpPr>
          <p:nvPr>
            <p:ph type="title"/>
          </p:nvPr>
        </p:nvSpPr>
        <p:spPr/>
        <p:txBody>
          <a:bodyPr/>
          <a:lstStyle/>
          <a:p>
            <a:r>
              <a:rPr lang="en-US" dirty="0"/>
              <a:t>Resource Directory</a:t>
            </a:r>
          </a:p>
        </p:txBody>
      </p:sp>
      <p:sp>
        <p:nvSpPr>
          <p:cNvPr id="3" name="Slide Number Placeholder 2">
            <a:extLst>
              <a:ext uri="{FF2B5EF4-FFF2-40B4-BE49-F238E27FC236}">
                <a16:creationId xmlns:a16="http://schemas.microsoft.com/office/drawing/2014/main" id="{F32CC15E-3EA8-4BAD-A6DF-CE39E908DA97}"/>
              </a:ext>
            </a:extLst>
          </p:cNvPr>
          <p:cNvSpPr>
            <a:spLocks noGrp="1"/>
          </p:cNvSpPr>
          <p:nvPr>
            <p:ph type="sldNum" sz="quarter" idx="12"/>
          </p:nvPr>
        </p:nvSpPr>
        <p:spPr/>
        <p:txBody>
          <a:bodyPr>
            <a:normAutofit fontScale="85000" lnSpcReduction="20000"/>
          </a:bodyPr>
          <a:lstStyle/>
          <a:p>
            <a:fld id="{10A2BF33-E76E-C74E-B6E1-3511D81ED3A6}" type="slidenum">
              <a:rPr lang="en-US" smtClean="0"/>
              <a:pPr/>
              <a:t>30</a:t>
            </a:fld>
            <a:endParaRPr lang="en-US"/>
          </a:p>
        </p:txBody>
      </p:sp>
      <p:pic>
        <p:nvPicPr>
          <p:cNvPr id="7" name="Picture 6">
            <a:extLst>
              <a:ext uri="{FF2B5EF4-FFF2-40B4-BE49-F238E27FC236}">
                <a16:creationId xmlns:a16="http://schemas.microsoft.com/office/drawing/2014/main" id="{7FFC8738-F6ED-46F6-8BAB-D22EEC32A97A}"/>
              </a:ext>
            </a:extLst>
          </p:cNvPr>
          <p:cNvPicPr>
            <a:picLocks noChangeAspect="1"/>
          </p:cNvPicPr>
          <p:nvPr/>
        </p:nvPicPr>
        <p:blipFill>
          <a:blip r:embed="rId2"/>
          <a:stretch>
            <a:fillRect/>
          </a:stretch>
        </p:blipFill>
        <p:spPr>
          <a:xfrm>
            <a:off x="851022" y="1512252"/>
            <a:ext cx="7433650" cy="5345748"/>
          </a:xfrm>
          <a:prstGeom prst="rect">
            <a:avLst/>
          </a:prstGeom>
        </p:spPr>
      </p:pic>
    </p:spTree>
    <p:extLst>
      <p:ext uri="{BB962C8B-B14F-4D97-AF65-F5344CB8AC3E}">
        <p14:creationId xmlns:p14="http://schemas.microsoft.com/office/powerpoint/2010/main" val="2111649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you do to help?</a:t>
            </a:r>
          </a:p>
        </p:txBody>
      </p:sp>
      <p:sp>
        <p:nvSpPr>
          <p:cNvPr id="3" name="Content Placeholder 2"/>
          <p:cNvSpPr>
            <a:spLocks noGrp="1"/>
          </p:cNvSpPr>
          <p:nvPr>
            <p:ph sz="quarter" idx="1"/>
          </p:nvPr>
        </p:nvSpPr>
        <p:spPr/>
        <p:txBody>
          <a:bodyPr>
            <a:normAutofit lnSpcReduction="10000"/>
          </a:bodyPr>
          <a:lstStyle/>
          <a:p>
            <a:r>
              <a:rPr lang="en-US" dirty="0"/>
              <a:t>Refer!</a:t>
            </a:r>
          </a:p>
          <a:p>
            <a:pPr lvl="1"/>
            <a:r>
              <a:rPr lang="en-US" dirty="0"/>
              <a:t>To RAN, AIACC, and other advocacy and service providers previously discussed</a:t>
            </a:r>
          </a:p>
          <a:p>
            <a:r>
              <a:rPr lang="en-US" dirty="0"/>
              <a:t>Remember!</a:t>
            </a:r>
          </a:p>
          <a:p>
            <a:pPr lvl="1"/>
            <a:r>
              <a:rPr lang="en-US" altLang="en-US" dirty="0"/>
              <a:t>OK To Approach a Family Having a Hard Time</a:t>
            </a:r>
          </a:p>
          <a:p>
            <a:pPr lvl="1"/>
            <a:r>
              <a:rPr lang="en-US" altLang="en-US" dirty="0"/>
              <a:t>Safe quiet space in office for Melt Downs</a:t>
            </a:r>
          </a:p>
          <a:p>
            <a:pPr lvl="1"/>
            <a:r>
              <a:rPr lang="en-US" altLang="en-US" dirty="0"/>
              <a:t>Speak in clear unrushed manner</a:t>
            </a:r>
          </a:p>
          <a:p>
            <a:pPr lvl="1"/>
            <a:r>
              <a:rPr lang="en-US" altLang="en-US" dirty="0"/>
              <a:t>Convey that you are available to help families that have challenges</a:t>
            </a:r>
          </a:p>
          <a:p>
            <a:pPr lvl="1"/>
            <a:r>
              <a:rPr lang="en-US" altLang="en-US" dirty="0"/>
              <a:t>Fidget toys are nice if available</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10A2BF33-E76E-C74E-B6E1-3511D81ED3A6}" type="slidenum">
              <a:rPr lang="en-US" smtClean="0"/>
              <a:pPr/>
              <a:t>31</a:t>
            </a:fld>
            <a:endParaRPr lang="en-US"/>
          </a:p>
        </p:txBody>
      </p:sp>
    </p:spTree>
    <p:extLst>
      <p:ext uri="{BB962C8B-B14F-4D97-AF65-F5344CB8AC3E}">
        <p14:creationId xmlns:p14="http://schemas.microsoft.com/office/powerpoint/2010/main" val="1807760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990600" y="1600200"/>
            <a:ext cx="7024688" cy="2438400"/>
          </a:xfrm>
        </p:spPr>
        <p:txBody>
          <a:bodyPr>
            <a:normAutofit fontScale="90000"/>
          </a:bodyPr>
          <a:lstStyle/>
          <a:p>
            <a:pPr algn="ctr"/>
            <a:r>
              <a:rPr lang="en-US" altLang="en-US" dirty="0"/>
              <a:t> </a:t>
            </a:r>
            <a:br>
              <a:rPr lang="en-US" altLang="en-US" dirty="0"/>
            </a:br>
            <a:br>
              <a:rPr lang="en-US" altLang="en-US" dirty="0"/>
            </a:br>
            <a:r>
              <a:rPr lang="en-US" altLang="en-US" dirty="0"/>
              <a:t>Your ASD students/families have a Large Community.  They Are Not Alone!</a:t>
            </a:r>
          </a:p>
        </p:txBody>
      </p:sp>
      <p:sp>
        <p:nvSpPr>
          <p:cNvPr id="1843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979B198-4BDA-4C7F-9630-009B622D1323}" type="slidenum">
              <a:rPr lang="en-US" altLang="en-US" sz="1200">
                <a:solidFill>
                  <a:srgbClr val="FEFEFE"/>
                </a:solidFill>
              </a:rPr>
              <a:pPr eaLnBrk="1" hangingPunct="1"/>
              <a:t>32</a:t>
            </a:fld>
            <a:endParaRPr lang="en-US" altLang="en-US" sz="1200">
              <a:solidFill>
                <a:srgbClr val="FEFEFE"/>
              </a:solidFill>
            </a:endParaRPr>
          </a:p>
        </p:txBody>
      </p:sp>
      <p:sp>
        <p:nvSpPr>
          <p:cNvPr id="18435" name="Content Placeholder 2"/>
          <p:cNvSpPr>
            <a:spLocks noGrp="1"/>
          </p:cNvSpPr>
          <p:nvPr>
            <p:ph idx="1"/>
          </p:nvPr>
        </p:nvSpPr>
        <p:spPr>
          <a:xfrm>
            <a:off x="1143000" y="5020886"/>
            <a:ext cx="6777038" cy="732213"/>
          </a:xfrm>
        </p:spPr>
        <p:txBody>
          <a:bodyPr>
            <a:normAutofit/>
          </a:bodyPr>
          <a:lstStyle/>
          <a:p>
            <a:pPr marL="69850" indent="0" algn="ctr">
              <a:buFont typeface="Wingdings 2" panose="05020102010507070707" pitchFamily="18" charset="2"/>
              <a:buNone/>
            </a:pPr>
            <a:r>
              <a:rPr lang="en-US" altLang="en-US" dirty="0"/>
              <a:t>1 in 59 are affected.</a:t>
            </a:r>
          </a:p>
        </p:txBody>
      </p:sp>
    </p:spTree>
    <p:extLst>
      <p:ext uri="{BB962C8B-B14F-4D97-AF65-F5344CB8AC3E}">
        <p14:creationId xmlns:p14="http://schemas.microsoft.com/office/powerpoint/2010/main" val="516204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993CE-6A60-4D9B-BEEB-C663DCDCF7ED}"/>
              </a:ext>
            </a:extLst>
          </p:cNvPr>
          <p:cNvSpPr>
            <a:spLocks noGrp="1"/>
          </p:cNvSpPr>
          <p:nvPr>
            <p:ph type="title"/>
          </p:nvPr>
        </p:nvSpPr>
        <p:spPr/>
        <p:txBody>
          <a:bodyPr/>
          <a:lstStyle/>
          <a:p>
            <a:r>
              <a:rPr lang="en-US" dirty="0"/>
              <a:t>Contact Regional Autism Network</a:t>
            </a:r>
          </a:p>
        </p:txBody>
      </p:sp>
      <p:sp>
        <p:nvSpPr>
          <p:cNvPr id="3" name="Slide Number Placeholder 2">
            <a:extLst>
              <a:ext uri="{FF2B5EF4-FFF2-40B4-BE49-F238E27FC236}">
                <a16:creationId xmlns:a16="http://schemas.microsoft.com/office/drawing/2014/main" id="{2C0E45D3-538A-4E6E-A9F6-E7CE4F28305E}"/>
              </a:ext>
            </a:extLst>
          </p:cNvPr>
          <p:cNvSpPr>
            <a:spLocks noGrp="1"/>
          </p:cNvSpPr>
          <p:nvPr>
            <p:ph type="sldNum" sz="quarter" idx="12"/>
          </p:nvPr>
        </p:nvSpPr>
        <p:spPr/>
        <p:txBody>
          <a:bodyPr>
            <a:normAutofit fontScale="85000" lnSpcReduction="20000"/>
          </a:bodyPr>
          <a:lstStyle/>
          <a:p>
            <a:fld id="{10A2BF33-E76E-C74E-B6E1-3511D81ED3A6}" type="slidenum">
              <a:rPr lang="en-US" smtClean="0"/>
              <a:pPr/>
              <a:t>33</a:t>
            </a:fld>
            <a:endParaRPr lang="en-US"/>
          </a:p>
        </p:txBody>
      </p:sp>
      <p:pic>
        <p:nvPicPr>
          <p:cNvPr id="5" name="Content Placeholder 4">
            <a:extLst>
              <a:ext uri="{FF2B5EF4-FFF2-40B4-BE49-F238E27FC236}">
                <a16:creationId xmlns:a16="http://schemas.microsoft.com/office/drawing/2014/main" id="{765AFC61-1627-4F00-B967-CE656A93BB84}"/>
              </a:ext>
            </a:extLst>
          </p:cNvPr>
          <p:cNvPicPr>
            <a:picLocks noGrp="1" noChangeAspect="1"/>
          </p:cNvPicPr>
          <p:nvPr>
            <p:ph sz="quarter" idx="1"/>
          </p:nvPr>
        </p:nvPicPr>
        <p:blipFill>
          <a:blip r:embed="rId2"/>
          <a:stretch>
            <a:fillRect/>
          </a:stretch>
        </p:blipFill>
        <p:spPr>
          <a:xfrm>
            <a:off x="1295050" y="1661985"/>
            <a:ext cx="6788596" cy="5071323"/>
          </a:xfrm>
          <a:prstGeom prst="rect">
            <a:avLst/>
          </a:prstGeom>
          <a:ln w="76200">
            <a:solidFill>
              <a:srgbClr val="FFC000"/>
            </a:solidFill>
          </a:ln>
        </p:spPr>
      </p:pic>
    </p:spTree>
    <p:extLst>
      <p:ext uri="{BB962C8B-B14F-4D97-AF65-F5344CB8AC3E}">
        <p14:creationId xmlns:p14="http://schemas.microsoft.com/office/powerpoint/2010/main" val="3652688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Autism Council</a:t>
            </a:r>
          </a:p>
        </p:txBody>
      </p:sp>
      <p:sp>
        <p:nvSpPr>
          <p:cNvPr id="3" name="Content Placeholder 2"/>
          <p:cNvSpPr>
            <a:spLocks noGrp="1"/>
          </p:cNvSpPr>
          <p:nvPr>
            <p:ph sz="quarter" idx="1"/>
          </p:nvPr>
        </p:nvSpPr>
        <p:spPr>
          <a:xfrm>
            <a:off x="612648" y="1600200"/>
            <a:ext cx="8153400" cy="4495800"/>
          </a:xfrm>
        </p:spPr>
        <p:txBody>
          <a:bodyPr>
            <a:normAutofit/>
          </a:bodyPr>
          <a:lstStyle/>
          <a:p>
            <a:pPr marL="0" indent="0" algn="ctr">
              <a:buNone/>
            </a:pPr>
            <a:endParaRPr lang="en-US" dirty="0"/>
          </a:p>
          <a:p>
            <a:pPr marL="0" indent="0" algn="ctr">
              <a:buNone/>
            </a:pPr>
            <a:endParaRPr lang="en-US" dirty="0">
              <a:hlinkClick r:id="rId3"/>
            </a:endParaRPr>
          </a:p>
          <a:p>
            <a:pPr marL="0" indent="0" algn="ctr">
              <a:buNone/>
            </a:pPr>
            <a:endParaRPr lang="en-US" dirty="0">
              <a:hlinkClick r:id="rId3"/>
            </a:endParaRPr>
          </a:p>
          <a:p>
            <a:pPr marL="0" indent="0" algn="ctr">
              <a:buNone/>
            </a:pPr>
            <a:endParaRPr lang="en-US" dirty="0">
              <a:hlinkClick r:id="rId3"/>
            </a:endParaRPr>
          </a:p>
          <a:p>
            <a:pPr marL="0" indent="0" algn="ctr">
              <a:buNone/>
            </a:pPr>
            <a:r>
              <a:rPr lang="en-US" dirty="0">
                <a:hlinkClick r:id="rId3"/>
              </a:rPr>
              <a:t>Anna.McConnell@mh.alabama.gov</a:t>
            </a:r>
          </a:p>
          <a:p>
            <a:pPr marL="0" indent="0" algn="ctr">
              <a:buNone/>
            </a:pPr>
            <a:r>
              <a:rPr lang="en-US" dirty="0">
                <a:hlinkClick r:id="rId3"/>
              </a:rPr>
              <a:t>www.autism.alabama.gov</a:t>
            </a:r>
            <a:r>
              <a:rPr lang="en-US" dirty="0"/>
              <a:t> </a:t>
            </a:r>
          </a:p>
          <a:p>
            <a:pPr marL="0" indent="0" algn="ctr">
              <a:buNone/>
            </a:pPr>
            <a:r>
              <a:rPr lang="en-US" dirty="0"/>
              <a:t>205-478-3402</a:t>
            </a:r>
          </a:p>
          <a:p>
            <a:pPr marL="0" indent="0" algn="ctr">
              <a:buNone/>
            </a:pPr>
            <a:endParaRPr lang="en-US" dirty="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10A2BF33-E76E-C74E-B6E1-3511D81ED3A6}" type="slidenum">
              <a:rPr lang="en-US" smtClean="0"/>
              <a:pPr/>
              <a:t>34</a:t>
            </a:fld>
            <a:endParaRPr lang="en-US"/>
          </a:p>
        </p:txBody>
      </p:sp>
      <p:pic>
        <p:nvPicPr>
          <p:cNvPr id="6" name="Picture 5">
            <a:extLst>
              <a:ext uri="{FF2B5EF4-FFF2-40B4-BE49-F238E27FC236}">
                <a16:creationId xmlns:a16="http://schemas.microsoft.com/office/drawing/2014/main" id="{E649F38B-2970-4FF0-B16E-DBBDEFEDE587}"/>
              </a:ext>
            </a:extLst>
          </p:cNvPr>
          <p:cNvPicPr>
            <a:picLocks noChangeAspect="1"/>
          </p:cNvPicPr>
          <p:nvPr/>
        </p:nvPicPr>
        <p:blipFill>
          <a:blip r:embed="rId4"/>
          <a:stretch>
            <a:fillRect/>
          </a:stretch>
        </p:blipFill>
        <p:spPr>
          <a:xfrm>
            <a:off x="2928026" y="2109500"/>
            <a:ext cx="3522644" cy="1253307"/>
          </a:xfrm>
          <a:prstGeom prst="rect">
            <a:avLst/>
          </a:prstGeom>
        </p:spPr>
      </p:pic>
    </p:spTree>
    <p:extLst>
      <p:ext uri="{BB962C8B-B14F-4D97-AF65-F5344CB8AC3E}">
        <p14:creationId xmlns:p14="http://schemas.microsoft.com/office/powerpoint/2010/main" val="3239848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12595" y="1516698"/>
            <a:ext cx="8353453" cy="4579302"/>
          </a:xfrm>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6000" dirty="0"/>
              <a:t>Questions? </a:t>
            </a:r>
          </a:p>
        </p:txBody>
      </p:sp>
      <p:sp>
        <p:nvSpPr>
          <p:cNvPr id="4" name="Slide Number Placeholder 3"/>
          <p:cNvSpPr>
            <a:spLocks noGrp="1"/>
          </p:cNvSpPr>
          <p:nvPr>
            <p:ph type="sldNum" sz="quarter" idx="12"/>
          </p:nvPr>
        </p:nvSpPr>
        <p:spPr/>
        <p:txBody>
          <a:bodyPr>
            <a:normAutofit fontScale="85000" lnSpcReduction="20000"/>
          </a:bodyPr>
          <a:lstStyle/>
          <a:p>
            <a:fld id="{10A2BF33-E76E-C74E-B6E1-3511D81ED3A6}" type="slidenum">
              <a:rPr lang="en-US" smtClean="0"/>
              <a:pPr/>
              <a:t>35</a:t>
            </a:fld>
            <a:endParaRPr lang="en-US"/>
          </a:p>
        </p:txBody>
      </p:sp>
    </p:spTree>
    <p:extLst>
      <p:ext uri="{BB962C8B-B14F-4D97-AF65-F5344CB8AC3E}">
        <p14:creationId xmlns:p14="http://schemas.microsoft.com/office/powerpoint/2010/main" val="1127464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 you know…</a:t>
            </a:r>
          </a:p>
        </p:txBody>
      </p:sp>
      <p:sp>
        <p:nvSpPr>
          <p:cNvPr id="3" name="Content Placeholder 2"/>
          <p:cNvSpPr>
            <a:spLocks noGrp="1"/>
          </p:cNvSpPr>
          <p:nvPr>
            <p:ph sz="quarter" idx="1"/>
          </p:nvPr>
        </p:nvSpPr>
        <p:spPr/>
        <p:txBody>
          <a:bodyPr>
            <a:normAutofit fontScale="92500" lnSpcReduction="10000"/>
          </a:bodyPr>
          <a:lstStyle/>
          <a:p>
            <a:r>
              <a:rPr lang="en-US" dirty="0"/>
              <a:t>Autism affects 1 in 59</a:t>
            </a:r>
          </a:p>
          <a:p>
            <a:r>
              <a:rPr lang="en-US" dirty="0"/>
              <a:t>Autism prevalence figures are growing</a:t>
            </a:r>
          </a:p>
          <a:p>
            <a:r>
              <a:rPr lang="en-US" dirty="0"/>
              <a:t>Autism is one of the fastest-growing developmental disorders in the U.S.</a:t>
            </a:r>
          </a:p>
          <a:p>
            <a:r>
              <a:rPr lang="en-US" dirty="0"/>
              <a:t>Autism costs a family $60,000 a year on average</a:t>
            </a:r>
          </a:p>
          <a:p>
            <a:r>
              <a:rPr lang="en-US" dirty="0"/>
              <a:t>Boys are nearly 5 times more likely than girls to have autism</a:t>
            </a:r>
          </a:p>
          <a:p>
            <a:r>
              <a:rPr lang="en-US" dirty="0"/>
              <a:t>There is no medical detection or cure for autism</a:t>
            </a:r>
          </a:p>
          <a:p>
            <a:r>
              <a:rPr lang="en-US" dirty="0"/>
              <a:t>Autism does not discriminate against races, ethnic groups, and socioeconomic status</a:t>
            </a:r>
          </a:p>
        </p:txBody>
      </p:sp>
      <p:sp>
        <p:nvSpPr>
          <p:cNvPr id="4" name="TextBox 3"/>
          <p:cNvSpPr txBox="1"/>
          <p:nvPr/>
        </p:nvSpPr>
        <p:spPr>
          <a:xfrm>
            <a:off x="612648" y="6320589"/>
            <a:ext cx="8153400" cy="292388"/>
          </a:xfrm>
          <a:prstGeom prst="rect">
            <a:avLst/>
          </a:prstGeom>
          <a:noFill/>
        </p:spPr>
        <p:txBody>
          <a:bodyPr wrap="square" rtlCol="0">
            <a:spAutoFit/>
          </a:bodyPr>
          <a:lstStyle/>
          <a:p>
            <a:r>
              <a:rPr lang="en-US" sz="1300" i="1" dirty="0"/>
              <a:t>https://www.autismspeaks.org/what-autism/facts-about-autism</a:t>
            </a:r>
          </a:p>
        </p:txBody>
      </p:sp>
      <p:sp>
        <p:nvSpPr>
          <p:cNvPr id="5" name="Slide Number Placeholder 4"/>
          <p:cNvSpPr>
            <a:spLocks noGrp="1"/>
          </p:cNvSpPr>
          <p:nvPr>
            <p:ph type="sldNum" sz="quarter" idx="12"/>
          </p:nvPr>
        </p:nvSpPr>
        <p:spPr/>
        <p:txBody>
          <a:bodyPr>
            <a:normAutofit fontScale="85000" lnSpcReduction="20000"/>
          </a:bodyPr>
          <a:lstStyle/>
          <a:p>
            <a:fld id="{10A2BF33-E76E-C74E-B6E1-3511D81ED3A6}" type="slidenum">
              <a:rPr lang="en-US" smtClean="0"/>
              <a:pPr/>
              <a:t>4</a:t>
            </a:fld>
            <a:endParaRPr lang="en-US"/>
          </a:p>
        </p:txBody>
      </p:sp>
    </p:spTree>
    <p:extLst>
      <p:ext uri="{BB962C8B-B14F-4D97-AF65-F5344CB8AC3E}">
        <p14:creationId xmlns:p14="http://schemas.microsoft.com/office/powerpoint/2010/main" val="1801409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Numbers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989034297"/>
              </p:ext>
            </p:extLst>
          </p:nvPr>
        </p:nvGraphicFramePr>
        <p:xfrm>
          <a:off x="417095" y="1600200"/>
          <a:ext cx="8349080" cy="4661746"/>
        </p:xfrm>
        <a:graphic>
          <a:graphicData uri="http://schemas.openxmlformats.org/drawingml/2006/table">
            <a:tbl>
              <a:tblPr firstRow="1" bandRow="1">
                <a:tableStyleId>{5C22544A-7EE6-4342-B048-85BDC9FD1C3A}</a:tableStyleId>
              </a:tblPr>
              <a:tblGrid>
                <a:gridCol w="4174540">
                  <a:extLst>
                    <a:ext uri="{9D8B030D-6E8A-4147-A177-3AD203B41FA5}">
                      <a16:colId xmlns:a16="http://schemas.microsoft.com/office/drawing/2014/main" val="20000"/>
                    </a:ext>
                  </a:extLst>
                </a:gridCol>
                <a:gridCol w="4174540">
                  <a:extLst>
                    <a:ext uri="{9D8B030D-6E8A-4147-A177-3AD203B41FA5}">
                      <a16:colId xmlns:a16="http://schemas.microsoft.com/office/drawing/2014/main" val="20001"/>
                    </a:ext>
                  </a:extLst>
                </a:gridCol>
              </a:tblGrid>
              <a:tr h="406580">
                <a:tc>
                  <a:txBody>
                    <a:bodyPr/>
                    <a:lstStyle/>
                    <a:p>
                      <a:r>
                        <a:rPr lang="en-US" dirty="0"/>
                        <a:t>Year</a:t>
                      </a:r>
                    </a:p>
                  </a:txBody>
                  <a:tcPr/>
                </a:tc>
                <a:tc>
                  <a:txBody>
                    <a:bodyPr/>
                    <a:lstStyle/>
                    <a:p>
                      <a:r>
                        <a:rPr lang="en-US" dirty="0"/>
                        <a:t>Prevalence</a:t>
                      </a:r>
                      <a:r>
                        <a:rPr lang="en-US" baseline="0" dirty="0"/>
                        <a:t> Rate</a:t>
                      </a:r>
                      <a:endParaRPr lang="en-US" dirty="0"/>
                    </a:p>
                  </a:txBody>
                  <a:tcPr/>
                </a:tc>
                <a:extLst>
                  <a:ext uri="{0D108BD9-81ED-4DB2-BD59-A6C34878D82A}">
                    <a16:rowId xmlns:a16="http://schemas.microsoft.com/office/drawing/2014/main" val="10000"/>
                  </a:ext>
                </a:extLst>
              </a:tr>
              <a:tr h="406580">
                <a:tc>
                  <a:txBody>
                    <a:bodyPr/>
                    <a:lstStyle/>
                    <a:p>
                      <a:r>
                        <a:rPr lang="en-US" dirty="0"/>
                        <a:t>1980s</a:t>
                      </a:r>
                    </a:p>
                  </a:txBody>
                  <a:tcPr/>
                </a:tc>
                <a:tc>
                  <a:txBody>
                    <a:bodyPr/>
                    <a:lstStyle/>
                    <a:p>
                      <a:r>
                        <a:rPr lang="en-US" dirty="0"/>
                        <a:t>1 in 10,000</a:t>
                      </a:r>
                    </a:p>
                  </a:txBody>
                  <a:tcPr/>
                </a:tc>
                <a:extLst>
                  <a:ext uri="{0D108BD9-81ED-4DB2-BD59-A6C34878D82A}">
                    <a16:rowId xmlns:a16="http://schemas.microsoft.com/office/drawing/2014/main" val="10001"/>
                  </a:ext>
                </a:extLst>
              </a:tr>
              <a:tr h="1002526">
                <a:tc>
                  <a:txBody>
                    <a:bodyPr/>
                    <a:lstStyle/>
                    <a:p>
                      <a:r>
                        <a:rPr lang="en-US" dirty="0"/>
                        <a:t>1990s</a:t>
                      </a:r>
                    </a:p>
                  </a:txBody>
                  <a:tcPr/>
                </a:tc>
                <a:tc>
                  <a:txBody>
                    <a:bodyPr/>
                    <a:lstStyle/>
                    <a:p>
                      <a:r>
                        <a:rPr lang="en-US" dirty="0"/>
                        <a:t>1 in 2500</a:t>
                      </a:r>
                    </a:p>
                    <a:p>
                      <a:r>
                        <a:rPr lang="en-US" dirty="0"/>
                        <a:t>1</a:t>
                      </a:r>
                      <a:r>
                        <a:rPr lang="en-US" baseline="0" dirty="0"/>
                        <a:t> in 1000</a:t>
                      </a:r>
                    </a:p>
                    <a:p>
                      <a:r>
                        <a:rPr lang="en-US" baseline="0" dirty="0"/>
                        <a:t>1 in 500</a:t>
                      </a:r>
                      <a:endParaRPr lang="en-US" dirty="0"/>
                    </a:p>
                  </a:txBody>
                  <a:tcPr/>
                </a:tc>
                <a:extLst>
                  <a:ext uri="{0D108BD9-81ED-4DB2-BD59-A6C34878D82A}">
                    <a16:rowId xmlns:a16="http://schemas.microsoft.com/office/drawing/2014/main" val="10002"/>
                  </a:ext>
                </a:extLst>
              </a:tr>
              <a:tr h="406580">
                <a:tc>
                  <a:txBody>
                    <a:bodyPr/>
                    <a:lstStyle/>
                    <a:p>
                      <a:r>
                        <a:rPr lang="en-US" dirty="0"/>
                        <a:t>2000</a:t>
                      </a:r>
                    </a:p>
                  </a:txBody>
                  <a:tcPr/>
                </a:tc>
                <a:tc>
                  <a:txBody>
                    <a:bodyPr/>
                    <a:lstStyle/>
                    <a:p>
                      <a:r>
                        <a:rPr lang="en-US" dirty="0"/>
                        <a:t>1 in 250</a:t>
                      </a:r>
                    </a:p>
                  </a:txBody>
                  <a:tcPr/>
                </a:tc>
                <a:extLst>
                  <a:ext uri="{0D108BD9-81ED-4DB2-BD59-A6C34878D82A}">
                    <a16:rowId xmlns:a16="http://schemas.microsoft.com/office/drawing/2014/main" val="10003"/>
                  </a:ext>
                </a:extLst>
              </a:tr>
              <a:tr h="406580">
                <a:tc>
                  <a:txBody>
                    <a:bodyPr/>
                    <a:lstStyle/>
                    <a:p>
                      <a:r>
                        <a:rPr lang="en-US"/>
                        <a:t>2002</a:t>
                      </a:r>
                      <a:endParaRPr lang="en-US" dirty="0"/>
                    </a:p>
                  </a:txBody>
                  <a:tcPr/>
                </a:tc>
                <a:tc>
                  <a:txBody>
                    <a:bodyPr/>
                    <a:lstStyle/>
                    <a:p>
                      <a:r>
                        <a:rPr lang="en-US" dirty="0"/>
                        <a:t>1 in 150</a:t>
                      </a:r>
                    </a:p>
                  </a:txBody>
                  <a:tcPr/>
                </a:tc>
                <a:extLst>
                  <a:ext uri="{0D108BD9-81ED-4DB2-BD59-A6C34878D82A}">
                    <a16:rowId xmlns:a16="http://schemas.microsoft.com/office/drawing/2014/main" val="10004"/>
                  </a:ext>
                </a:extLst>
              </a:tr>
              <a:tr h="406580">
                <a:tc>
                  <a:txBody>
                    <a:bodyPr/>
                    <a:lstStyle/>
                    <a:p>
                      <a:r>
                        <a:rPr lang="en-US"/>
                        <a:t>2004</a:t>
                      </a:r>
                      <a:endParaRPr lang="en-US" dirty="0"/>
                    </a:p>
                  </a:txBody>
                  <a:tcPr/>
                </a:tc>
                <a:tc>
                  <a:txBody>
                    <a:bodyPr/>
                    <a:lstStyle/>
                    <a:p>
                      <a:r>
                        <a:rPr lang="en-US" dirty="0"/>
                        <a:t>1 in 125</a:t>
                      </a:r>
                    </a:p>
                  </a:txBody>
                  <a:tcPr/>
                </a:tc>
                <a:extLst>
                  <a:ext uri="{0D108BD9-81ED-4DB2-BD59-A6C34878D82A}">
                    <a16:rowId xmlns:a16="http://schemas.microsoft.com/office/drawing/2014/main" val="10005"/>
                  </a:ext>
                </a:extLst>
              </a:tr>
              <a:tr h="406580">
                <a:tc>
                  <a:txBody>
                    <a:bodyPr/>
                    <a:lstStyle/>
                    <a:p>
                      <a:r>
                        <a:rPr lang="en-US" dirty="0"/>
                        <a:t>2006</a:t>
                      </a:r>
                    </a:p>
                  </a:txBody>
                  <a:tcPr/>
                </a:tc>
                <a:tc>
                  <a:txBody>
                    <a:bodyPr/>
                    <a:lstStyle/>
                    <a:p>
                      <a:r>
                        <a:rPr lang="en-US" dirty="0"/>
                        <a:t>1 in</a:t>
                      </a:r>
                      <a:r>
                        <a:rPr lang="en-US" baseline="0" dirty="0"/>
                        <a:t> 110</a:t>
                      </a:r>
                      <a:endParaRPr lang="en-US" dirty="0"/>
                    </a:p>
                  </a:txBody>
                  <a:tcPr/>
                </a:tc>
                <a:extLst>
                  <a:ext uri="{0D108BD9-81ED-4DB2-BD59-A6C34878D82A}">
                    <a16:rowId xmlns:a16="http://schemas.microsoft.com/office/drawing/2014/main" val="10006"/>
                  </a:ext>
                </a:extLst>
              </a:tr>
              <a:tr h="406580">
                <a:tc>
                  <a:txBody>
                    <a:bodyPr/>
                    <a:lstStyle/>
                    <a:p>
                      <a:r>
                        <a:rPr lang="en-US" dirty="0"/>
                        <a:t>2008</a:t>
                      </a:r>
                    </a:p>
                  </a:txBody>
                  <a:tcPr/>
                </a:tc>
                <a:tc>
                  <a:txBody>
                    <a:bodyPr/>
                    <a:lstStyle/>
                    <a:p>
                      <a:r>
                        <a:rPr lang="en-US" dirty="0"/>
                        <a:t>1 in 88</a:t>
                      </a:r>
                    </a:p>
                  </a:txBody>
                  <a:tcPr/>
                </a:tc>
                <a:extLst>
                  <a:ext uri="{0D108BD9-81ED-4DB2-BD59-A6C34878D82A}">
                    <a16:rowId xmlns:a16="http://schemas.microsoft.com/office/drawing/2014/main" val="10007"/>
                  </a:ext>
                </a:extLst>
              </a:tr>
              <a:tr h="406580">
                <a:tc>
                  <a:txBody>
                    <a:bodyPr/>
                    <a:lstStyle/>
                    <a:p>
                      <a:r>
                        <a:rPr lang="en-US"/>
                        <a:t>2010</a:t>
                      </a:r>
                      <a:endParaRPr lang="en-US" dirty="0"/>
                    </a:p>
                  </a:txBody>
                  <a:tcPr/>
                </a:tc>
                <a:tc>
                  <a:txBody>
                    <a:bodyPr/>
                    <a:lstStyle/>
                    <a:p>
                      <a:r>
                        <a:rPr lang="en-US" dirty="0"/>
                        <a:t>1 in 68</a:t>
                      </a:r>
                    </a:p>
                  </a:txBody>
                  <a:tcPr/>
                </a:tc>
                <a:extLst>
                  <a:ext uri="{0D108BD9-81ED-4DB2-BD59-A6C34878D82A}">
                    <a16:rowId xmlns:a16="http://schemas.microsoft.com/office/drawing/2014/main" val="10008"/>
                  </a:ext>
                </a:extLst>
              </a:tr>
              <a:tr h="406580">
                <a:tc>
                  <a:txBody>
                    <a:bodyPr/>
                    <a:lstStyle/>
                    <a:p>
                      <a:r>
                        <a:rPr lang="en-US" dirty="0"/>
                        <a:t>2014</a:t>
                      </a:r>
                    </a:p>
                  </a:txBody>
                  <a:tcPr/>
                </a:tc>
                <a:tc>
                  <a:txBody>
                    <a:bodyPr/>
                    <a:lstStyle/>
                    <a:p>
                      <a:r>
                        <a:rPr lang="en-US" dirty="0"/>
                        <a:t>1 in 59</a:t>
                      </a:r>
                    </a:p>
                  </a:txBody>
                  <a:tcPr/>
                </a:tc>
                <a:extLst>
                  <a:ext uri="{0D108BD9-81ED-4DB2-BD59-A6C34878D82A}">
                    <a16:rowId xmlns:a16="http://schemas.microsoft.com/office/drawing/2014/main" val="2636919992"/>
                  </a:ext>
                </a:extLst>
              </a:tr>
            </a:tbl>
          </a:graphicData>
        </a:graphic>
      </p:graphicFrame>
      <p:sp>
        <p:nvSpPr>
          <p:cNvPr id="3" name="Slide Number Placeholder 2"/>
          <p:cNvSpPr>
            <a:spLocks noGrp="1"/>
          </p:cNvSpPr>
          <p:nvPr>
            <p:ph type="sldNum" sz="quarter" idx="12"/>
          </p:nvPr>
        </p:nvSpPr>
        <p:spPr/>
        <p:txBody>
          <a:bodyPr>
            <a:normAutofit fontScale="85000" lnSpcReduction="20000"/>
          </a:bodyPr>
          <a:lstStyle/>
          <a:p>
            <a:fld id="{10A2BF33-E76E-C74E-B6E1-3511D81ED3A6}" type="slidenum">
              <a:rPr lang="en-US" smtClean="0"/>
              <a:pPr/>
              <a:t>5</a:t>
            </a:fld>
            <a:endParaRPr lang="en-US"/>
          </a:p>
        </p:txBody>
      </p:sp>
    </p:spTree>
    <p:extLst>
      <p:ext uri="{BB962C8B-B14F-4D97-AF65-F5344CB8AC3E}">
        <p14:creationId xmlns:p14="http://schemas.microsoft.com/office/powerpoint/2010/main" val="1279319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Autism Spectrum Disorder (ASD)?</a:t>
            </a:r>
          </a:p>
        </p:txBody>
      </p:sp>
      <p:sp>
        <p:nvSpPr>
          <p:cNvPr id="3" name="Content Placeholder 2"/>
          <p:cNvSpPr>
            <a:spLocks noGrp="1"/>
          </p:cNvSpPr>
          <p:nvPr>
            <p:ph sz="quarter" idx="1"/>
          </p:nvPr>
        </p:nvSpPr>
        <p:spPr/>
        <p:txBody>
          <a:bodyPr>
            <a:normAutofit fontScale="92500" lnSpcReduction="10000"/>
          </a:bodyPr>
          <a:lstStyle/>
          <a:p>
            <a:pPr marL="0" indent="0">
              <a:buNone/>
            </a:pPr>
            <a:r>
              <a:rPr lang="en-US" b="1" dirty="0"/>
              <a:t>Diagnostic Criteria </a:t>
            </a:r>
            <a:r>
              <a:rPr lang="en-US" dirty="0"/>
              <a:t>(DSM 5):</a:t>
            </a:r>
          </a:p>
          <a:p>
            <a:r>
              <a:rPr lang="en-US" dirty="0"/>
              <a:t>Deficits in social communication and social interaction</a:t>
            </a:r>
          </a:p>
          <a:p>
            <a:pPr lvl="1"/>
            <a:r>
              <a:rPr lang="en-US" dirty="0"/>
              <a:t>Reciprocity</a:t>
            </a:r>
          </a:p>
          <a:p>
            <a:pPr lvl="1"/>
            <a:r>
              <a:rPr lang="en-US" dirty="0"/>
              <a:t>Nonverbal communicative behaviors</a:t>
            </a:r>
          </a:p>
          <a:p>
            <a:pPr lvl="1"/>
            <a:r>
              <a:rPr lang="en-US" dirty="0"/>
              <a:t>Relationships</a:t>
            </a:r>
          </a:p>
          <a:p>
            <a:r>
              <a:rPr lang="en-US" dirty="0"/>
              <a:t>Restricted, repetitive behaviors</a:t>
            </a:r>
          </a:p>
          <a:p>
            <a:pPr lvl="1"/>
            <a:r>
              <a:rPr lang="en-US" dirty="0"/>
              <a:t>Motor movements</a:t>
            </a:r>
          </a:p>
          <a:p>
            <a:pPr lvl="1"/>
            <a:r>
              <a:rPr lang="en-US" dirty="0"/>
              <a:t>Routines </a:t>
            </a:r>
          </a:p>
          <a:p>
            <a:pPr lvl="1"/>
            <a:r>
              <a:rPr lang="en-US" dirty="0"/>
              <a:t>Fixated interests</a:t>
            </a:r>
          </a:p>
          <a:p>
            <a:pPr lvl="1"/>
            <a:r>
              <a:rPr lang="en-US" dirty="0"/>
              <a:t>Sensory </a:t>
            </a:r>
          </a:p>
        </p:txBody>
      </p:sp>
      <p:sp>
        <p:nvSpPr>
          <p:cNvPr id="4" name="Slide Number Placeholder 3"/>
          <p:cNvSpPr>
            <a:spLocks noGrp="1"/>
          </p:cNvSpPr>
          <p:nvPr>
            <p:ph type="sldNum" sz="quarter" idx="12"/>
          </p:nvPr>
        </p:nvSpPr>
        <p:spPr/>
        <p:txBody>
          <a:bodyPr>
            <a:normAutofit fontScale="85000" lnSpcReduction="20000"/>
          </a:bodyPr>
          <a:lstStyle/>
          <a:p>
            <a:fld id="{10A2BF33-E76E-C74E-B6E1-3511D81ED3A6}" type="slidenum">
              <a:rPr lang="en-US" smtClean="0"/>
              <a:pPr/>
              <a:t>6</a:t>
            </a:fld>
            <a:endParaRPr lang="en-US"/>
          </a:p>
        </p:txBody>
      </p:sp>
    </p:spTree>
    <p:extLst>
      <p:ext uri="{BB962C8B-B14F-4D97-AF65-F5344CB8AC3E}">
        <p14:creationId xmlns:p14="http://schemas.microsoft.com/office/powerpoint/2010/main" val="2116676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Social-Ecological Model </a:t>
            </a:r>
          </a:p>
        </p:txBody>
      </p:sp>
      <p:sp>
        <p:nvSpPr>
          <p:cNvPr id="3" name="Slide Number Placeholder 2"/>
          <p:cNvSpPr>
            <a:spLocks noGrp="1"/>
          </p:cNvSpPr>
          <p:nvPr>
            <p:ph type="sldNum" sz="quarter" idx="12"/>
          </p:nvPr>
        </p:nvSpPr>
        <p:spPr/>
        <p:txBody>
          <a:bodyPr>
            <a:normAutofit fontScale="85000" lnSpcReduction="20000"/>
          </a:bodyPr>
          <a:lstStyle/>
          <a:p>
            <a:fld id="{10A2BF33-E76E-C74E-B6E1-3511D81ED3A6}" type="slidenum">
              <a:rPr lang="en-US" smtClean="0"/>
              <a:pPr/>
              <a:t>7</a:t>
            </a:fld>
            <a:endParaRPr lang="en-US"/>
          </a:p>
        </p:txBody>
      </p:sp>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533400" y="1790750"/>
            <a:ext cx="8426938" cy="4632352"/>
          </a:xfrm>
        </p:spPr>
      </p:pic>
    </p:spTree>
    <p:extLst>
      <p:ext uri="{BB962C8B-B14F-4D97-AF65-F5344CB8AC3E}">
        <p14:creationId xmlns:p14="http://schemas.microsoft.com/office/powerpoint/2010/main" val="55756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Life Course Perspective </a:t>
            </a:r>
          </a:p>
        </p:txBody>
      </p:sp>
      <p:pic>
        <p:nvPicPr>
          <p:cNvPr id="1026" name="Picture 2" descr="https://d39rqydp4iuyht.cloudfront.net/store/product/image/4591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963" y="1524766"/>
            <a:ext cx="2219031" cy="20558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asthillacademy.org/wp-content/uploads/2013/11/Stephen_Shore_photo-300x2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48" y="1600200"/>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4/47/TempleGrandi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648" y="3511938"/>
            <a:ext cx="1868350" cy="26165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autismspeaks.org/sites/default/files/images/features/gerald_featur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2207" y="4059081"/>
            <a:ext cx="3681976" cy="20694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tatic.boredpanda.com/blog/wp-content/uploads/2014/09/5-year-old-painter-autism-iris-grace-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65392" y="3725993"/>
            <a:ext cx="2433269" cy="238626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mages5.aplus.com/uc-up/75c5a589-e226-4b4f-af70-52cb6801532b/cover_autism4.jpg"/>
          <p:cNvPicPr>
            <a:picLocks noGrp="1" noChangeAspect="1" noChangeArrowheads="1"/>
          </p:cNvPicPr>
          <p:nvPr>
            <p:ph sz="quarter" idx="1"/>
          </p:nvPr>
        </p:nvPicPr>
        <p:blipFill>
          <a:blip r:embed="rId8">
            <a:extLst>
              <a:ext uri="{28A0092B-C50C-407E-A947-70E740481C1C}">
                <a14:useLocalDpi xmlns:a14="http://schemas.microsoft.com/office/drawing/2010/main" val="0"/>
              </a:ext>
            </a:extLst>
          </a:blip>
          <a:srcRect/>
          <a:stretch>
            <a:fillRect/>
          </a:stretch>
        </p:blipFill>
        <p:spPr bwMode="auto">
          <a:xfrm>
            <a:off x="3515385" y="2006197"/>
            <a:ext cx="3137341" cy="164710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normAutofit fontScale="85000" lnSpcReduction="20000"/>
          </a:bodyPr>
          <a:lstStyle/>
          <a:p>
            <a:fld id="{10A2BF33-E76E-C74E-B6E1-3511D81ED3A6}" type="slidenum">
              <a:rPr lang="en-US" smtClean="0"/>
              <a:pPr/>
              <a:t>8</a:t>
            </a:fld>
            <a:endParaRPr lang="en-US"/>
          </a:p>
        </p:txBody>
      </p:sp>
    </p:spTree>
    <p:extLst>
      <p:ext uri="{BB962C8B-B14F-4D97-AF65-F5344CB8AC3E}">
        <p14:creationId xmlns:p14="http://schemas.microsoft.com/office/powerpoint/2010/main" val="3971949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Early Childhood &amp; Transition to School</a:t>
            </a:r>
          </a:p>
        </p:txBody>
      </p:sp>
      <p:sp>
        <p:nvSpPr>
          <p:cNvPr id="3" name="Slide Number Placeholder 2"/>
          <p:cNvSpPr>
            <a:spLocks noGrp="1"/>
          </p:cNvSpPr>
          <p:nvPr>
            <p:ph type="sldNum" sz="quarter" idx="12"/>
          </p:nvPr>
        </p:nvSpPr>
        <p:spPr/>
        <p:txBody>
          <a:bodyPr>
            <a:normAutofit fontScale="85000" lnSpcReduction="20000"/>
          </a:bodyPr>
          <a:lstStyle/>
          <a:p>
            <a:fld id="{10A2BF33-E76E-C74E-B6E1-3511D81ED3A6}" type="slidenum">
              <a:rPr lang="en-US" smtClean="0"/>
              <a:pPr/>
              <a:t>9</a:t>
            </a:fld>
            <a:endParaRPr lang="en-US"/>
          </a:p>
        </p:txBody>
      </p:sp>
      <p:pic>
        <p:nvPicPr>
          <p:cNvPr id="7" name="Content Placeholder 6"/>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535647" y="4119569"/>
            <a:ext cx="2124075" cy="2152650"/>
          </a:xfrm>
        </p:spPr>
      </p:pic>
      <p:sp>
        <p:nvSpPr>
          <p:cNvPr id="9" name="Rounded Rectangular Callout 8"/>
          <p:cNvSpPr/>
          <p:nvPr/>
        </p:nvSpPr>
        <p:spPr>
          <a:xfrm>
            <a:off x="3721267" y="1932437"/>
            <a:ext cx="2417957" cy="1271239"/>
          </a:xfrm>
          <a:prstGeom prst="wedgeRoundRectCallout">
            <a:avLst>
              <a:gd name="adj1" fmla="val 4226"/>
              <a:gd name="adj2" fmla="val 127413"/>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TextBox 10"/>
          <p:cNvSpPr txBox="1"/>
          <p:nvPr/>
        </p:nvSpPr>
        <p:spPr>
          <a:xfrm>
            <a:off x="3775166" y="2119360"/>
            <a:ext cx="2364058" cy="1200329"/>
          </a:xfrm>
          <a:prstGeom prst="rect">
            <a:avLst/>
          </a:prstGeom>
          <a:noFill/>
        </p:spPr>
        <p:txBody>
          <a:bodyPr wrap="square" rtlCol="0">
            <a:spAutoFit/>
          </a:bodyPr>
          <a:lstStyle/>
          <a:p>
            <a:pPr algn="ctr"/>
            <a:r>
              <a:rPr lang="en-US" dirty="0"/>
              <a:t>Screening &amp; Developmental Monitoring</a:t>
            </a:r>
          </a:p>
          <a:p>
            <a:endParaRPr lang="en-US" dirty="0"/>
          </a:p>
        </p:txBody>
      </p:sp>
      <p:sp>
        <p:nvSpPr>
          <p:cNvPr id="12" name="Rounded Rectangular Callout 11"/>
          <p:cNvSpPr/>
          <p:nvPr/>
        </p:nvSpPr>
        <p:spPr>
          <a:xfrm>
            <a:off x="426888" y="3781355"/>
            <a:ext cx="2417957" cy="1271239"/>
          </a:xfrm>
          <a:prstGeom prst="wedgeRoundRectCallout">
            <a:avLst>
              <a:gd name="adj1" fmla="val 78937"/>
              <a:gd name="adj2" fmla="val 47589"/>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TextBox 12"/>
          <p:cNvSpPr txBox="1"/>
          <p:nvPr/>
        </p:nvSpPr>
        <p:spPr>
          <a:xfrm>
            <a:off x="533400" y="3955309"/>
            <a:ext cx="2107580" cy="923330"/>
          </a:xfrm>
          <a:prstGeom prst="rect">
            <a:avLst/>
          </a:prstGeom>
          <a:noFill/>
        </p:spPr>
        <p:txBody>
          <a:bodyPr wrap="square" rtlCol="0">
            <a:spAutoFit/>
          </a:bodyPr>
          <a:lstStyle/>
          <a:p>
            <a:pPr algn="ctr"/>
            <a:r>
              <a:rPr lang="en-US" dirty="0"/>
              <a:t>Communicate with Families and Caregivers</a:t>
            </a:r>
          </a:p>
        </p:txBody>
      </p:sp>
      <p:sp>
        <p:nvSpPr>
          <p:cNvPr id="14" name="Rounded Rectangular Callout 13"/>
          <p:cNvSpPr/>
          <p:nvPr/>
        </p:nvSpPr>
        <p:spPr>
          <a:xfrm>
            <a:off x="6228217" y="3083871"/>
            <a:ext cx="2417957" cy="1271239"/>
          </a:xfrm>
          <a:prstGeom prst="wedgeRoundRectCallout">
            <a:avLst>
              <a:gd name="adj1" fmla="val -81093"/>
              <a:gd name="adj2" fmla="val 62501"/>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TextBox 14"/>
          <p:cNvSpPr txBox="1"/>
          <p:nvPr/>
        </p:nvSpPr>
        <p:spPr>
          <a:xfrm>
            <a:off x="6383405" y="3396324"/>
            <a:ext cx="2107580" cy="646331"/>
          </a:xfrm>
          <a:prstGeom prst="rect">
            <a:avLst/>
          </a:prstGeom>
          <a:noFill/>
        </p:spPr>
        <p:txBody>
          <a:bodyPr wrap="square" rtlCol="0">
            <a:spAutoFit/>
          </a:bodyPr>
          <a:lstStyle/>
          <a:p>
            <a:pPr algn="ctr"/>
            <a:r>
              <a:rPr lang="en-US" dirty="0"/>
              <a:t>Early </a:t>
            </a:r>
          </a:p>
          <a:p>
            <a:pPr algn="ctr"/>
            <a:r>
              <a:rPr lang="en-US" dirty="0"/>
              <a:t>Intervention</a:t>
            </a:r>
          </a:p>
        </p:txBody>
      </p:sp>
      <p:sp>
        <p:nvSpPr>
          <p:cNvPr id="16" name="Rounded Rectangular Callout 15"/>
          <p:cNvSpPr/>
          <p:nvPr/>
        </p:nvSpPr>
        <p:spPr>
          <a:xfrm>
            <a:off x="6228216" y="4948542"/>
            <a:ext cx="2417957" cy="1271239"/>
          </a:xfrm>
          <a:prstGeom prst="wedgeRoundRectCallout">
            <a:avLst>
              <a:gd name="adj1" fmla="val -77864"/>
              <a:gd name="adj2" fmla="val 1975"/>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solidFill>
                  <a:schemeClr val="tx1"/>
                </a:solidFill>
              </a:rPr>
              <a:t>Pre-school and kindergarten readiness </a:t>
            </a:r>
          </a:p>
        </p:txBody>
      </p:sp>
      <p:sp>
        <p:nvSpPr>
          <p:cNvPr id="17" name="Rounded Rectangular Callout 16"/>
          <p:cNvSpPr/>
          <p:nvPr/>
        </p:nvSpPr>
        <p:spPr>
          <a:xfrm>
            <a:off x="612648" y="5420180"/>
            <a:ext cx="2417957" cy="1271239"/>
          </a:xfrm>
          <a:prstGeom prst="wedgeRoundRectCallout">
            <a:avLst>
              <a:gd name="adj1" fmla="val 73403"/>
              <a:gd name="adj2" fmla="val -40130"/>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solidFill>
                  <a:schemeClr val="tx1"/>
                </a:solidFill>
              </a:rPr>
              <a:t>Socialization</a:t>
            </a:r>
            <a:r>
              <a:rPr lang="en-US" dirty="0"/>
              <a:t> </a:t>
            </a:r>
          </a:p>
        </p:txBody>
      </p:sp>
      <p:sp>
        <p:nvSpPr>
          <p:cNvPr id="18" name="Rounded Rectangular Callout 17"/>
          <p:cNvSpPr/>
          <p:nvPr/>
        </p:nvSpPr>
        <p:spPr>
          <a:xfrm>
            <a:off x="820603" y="2212618"/>
            <a:ext cx="2417957" cy="1271239"/>
          </a:xfrm>
          <a:prstGeom prst="wedgeRoundRectCallout">
            <a:avLst>
              <a:gd name="adj1" fmla="val 85393"/>
              <a:gd name="adj2" fmla="val 108992"/>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solidFill>
                  <a:schemeClr val="tx1"/>
                </a:solidFill>
              </a:rPr>
              <a:t>Parent support and education </a:t>
            </a:r>
          </a:p>
        </p:txBody>
      </p:sp>
    </p:spTree>
    <p:extLst>
      <p:ext uri="{BB962C8B-B14F-4D97-AF65-F5344CB8AC3E}">
        <p14:creationId xmlns:p14="http://schemas.microsoft.com/office/powerpoint/2010/main" val="23101103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4627</TotalTime>
  <Words>1640</Words>
  <Application>Microsoft Office PowerPoint</Application>
  <PresentationFormat>On-screen Show (4:3)</PresentationFormat>
  <Paragraphs>319</Paragraphs>
  <Slides>35</Slides>
  <Notes>21</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35</vt:i4>
      </vt:variant>
    </vt:vector>
  </HeadingPairs>
  <TitlesOfParts>
    <vt:vector size="47" baseType="lpstr">
      <vt:lpstr>MS PGothic</vt:lpstr>
      <vt:lpstr>MS PGothic</vt:lpstr>
      <vt:lpstr>Arial</vt:lpstr>
      <vt:lpstr>Baskerville Old Face</vt:lpstr>
      <vt:lpstr>Calibri</vt:lpstr>
      <vt:lpstr>Tw Cen MT</vt:lpstr>
      <vt:lpstr>Tw Cen MT Condensed</vt:lpstr>
      <vt:lpstr>Wingdings</vt:lpstr>
      <vt:lpstr>Wingdings 2</vt:lpstr>
      <vt:lpstr>Wingdings 3</vt:lpstr>
      <vt:lpstr>Median</vt:lpstr>
      <vt:lpstr>Integral</vt:lpstr>
      <vt:lpstr>PowerPoint Presentation</vt:lpstr>
      <vt:lpstr>PowerPoint Presentation</vt:lpstr>
      <vt:lpstr>PowerPoint Presentation</vt:lpstr>
      <vt:lpstr>Did you know…</vt:lpstr>
      <vt:lpstr>The Numbers</vt:lpstr>
      <vt:lpstr>What is Autism Spectrum Disorder (ASD)?</vt:lpstr>
      <vt:lpstr>Social-Ecological Model </vt:lpstr>
      <vt:lpstr>Life Course Perspective </vt:lpstr>
      <vt:lpstr>Early Childhood &amp; Transition to School</vt:lpstr>
      <vt:lpstr>School Age</vt:lpstr>
      <vt:lpstr>Transitioning to adulthood</vt:lpstr>
      <vt:lpstr>Considerations for Transition: Areas in Which Individuals May Need Support</vt:lpstr>
      <vt:lpstr>Adulthood</vt:lpstr>
      <vt:lpstr>Regional Autism Network (RAN)</vt:lpstr>
      <vt:lpstr>Regional Autism Networks</vt:lpstr>
      <vt:lpstr>RAN Activities</vt:lpstr>
      <vt:lpstr>RAN Activities</vt:lpstr>
      <vt:lpstr>Accessing Publicly Funded Services in Alabama</vt:lpstr>
      <vt:lpstr>Your Funds</vt:lpstr>
      <vt:lpstr>Autism Council’s Charge</vt:lpstr>
      <vt:lpstr>Autism Council’s Mission Statement</vt:lpstr>
      <vt:lpstr>Gaps in Care and Emerging Services</vt:lpstr>
      <vt:lpstr>Partner Activities around the State</vt:lpstr>
      <vt:lpstr>Safety Net Campaign </vt:lpstr>
      <vt:lpstr>Autism ID Card</vt:lpstr>
      <vt:lpstr>Respite Programs</vt:lpstr>
      <vt:lpstr>Autism Friendly Campaign</vt:lpstr>
      <vt:lpstr>PowerPoint Presentation</vt:lpstr>
      <vt:lpstr>Networking Groups</vt:lpstr>
      <vt:lpstr>Resource Directory</vt:lpstr>
      <vt:lpstr>What can you do to help?</vt:lpstr>
      <vt:lpstr>   Your ASD students/families have a Large Community.  They Are Not Alone!</vt:lpstr>
      <vt:lpstr>Contact Regional Autism Network</vt:lpstr>
      <vt:lpstr>Contact Autism Council</vt:lpstr>
      <vt:lpstr>PowerPoint Presentation</vt:lpstr>
    </vt:vector>
  </TitlesOfParts>
  <Company>Auburn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Alabama Interagency Autism Coordinating council</dc:title>
  <dc:creator>Allison Barter</dc:creator>
  <cp:lastModifiedBy>Anna McConnell</cp:lastModifiedBy>
  <cp:revision>245</cp:revision>
  <cp:lastPrinted>2017-12-07T21:29:20Z</cp:lastPrinted>
  <dcterms:created xsi:type="dcterms:W3CDTF">2014-06-03T12:01:06Z</dcterms:created>
  <dcterms:modified xsi:type="dcterms:W3CDTF">2018-06-01T19:24:04Z</dcterms:modified>
</cp:coreProperties>
</file>